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5"/>
  </p:notesMasterIdLst>
  <p:sldIdLst>
    <p:sldId id="256" r:id="rId2"/>
    <p:sldId id="257" r:id="rId3"/>
    <p:sldId id="258" r:id="rId4"/>
    <p:sldId id="259" r:id="rId5"/>
    <p:sldId id="260" r:id="rId6"/>
    <p:sldId id="261" r:id="rId7"/>
    <p:sldId id="263" r:id="rId8"/>
    <p:sldId id="262" r:id="rId9"/>
    <p:sldId id="264" r:id="rId10"/>
    <p:sldId id="266" r:id="rId11"/>
    <p:sldId id="268" r:id="rId12"/>
    <p:sldId id="267" r:id="rId13"/>
    <p:sldId id="269" r:id="rId14"/>
    <p:sldId id="270" r:id="rId15"/>
    <p:sldId id="265" r:id="rId16"/>
    <p:sldId id="271" r:id="rId17"/>
    <p:sldId id="272" r:id="rId18"/>
    <p:sldId id="292" r:id="rId19"/>
    <p:sldId id="273" r:id="rId20"/>
    <p:sldId id="274" r:id="rId21"/>
    <p:sldId id="275" r:id="rId22"/>
    <p:sldId id="276" r:id="rId23"/>
    <p:sldId id="277" r:id="rId24"/>
    <p:sldId id="278" r:id="rId25"/>
    <p:sldId id="279" r:id="rId26"/>
    <p:sldId id="281" r:id="rId27"/>
    <p:sldId id="282" r:id="rId28"/>
    <p:sldId id="283" r:id="rId29"/>
    <p:sldId id="284" r:id="rId30"/>
    <p:sldId id="285" r:id="rId31"/>
    <p:sldId id="286" r:id="rId32"/>
    <p:sldId id="287" r:id="rId33"/>
    <p:sldId id="288" r:id="rId34"/>
    <p:sldId id="289" r:id="rId35"/>
    <p:sldId id="290" r:id="rId36"/>
    <p:sldId id="291" r:id="rId37"/>
    <p:sldId id="293" r:id="rId38"/>
    <p:sldId id="296" r:id="rId39"/>
    <p:sldId id="295" r:id="rId40"/>
    <p:sldId id="298" r:id="rId41"/>
    <p:sldId id="300" r:id="rId42"/>
    <p:sldId id="299" r:id="rId43"/>
    <p:sldId id="294" r:id="rId4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39" d="100"/>
          <a:sy n="39" d="100"/>
        </p:scale>
        <p:origin x="60" y="58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3593AA9-23B6-4495-A84D-B44C9E178CC5}" type="datetimeFigureOut">
              <a:rPr lang="zh-CN" altLang="en-US" smtClean="0"/>
              <a:t>2018/9/24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36FFA72-91C6-465E-B511-5688294AFBA8}" type="slidenum">
              <a:rPr lang="zh-CN" altLang="en-US" smtClean="0"/>
              <a:t>‹#›</a:t>
            </a:fld>
            <a:endParaRPr lang="zh-CN" altLang="en-US"/>
          </a:p>
        </p:txBody>
      </p:sp>
    </p:spTree>
    <p:extLst>
      <p:ext uri="{BB962C8B-B14F-4D97-AF65-F5344CB8AC3E}">
        <p14:creationId xmlns:p14="http://schemas.microsoft.com/office/powerpoint/2010/main" val="17841772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36FFA72-91C6-465E-B511-5688294AFBA8}" type="slidenum">
              <a:rPr lang="zh-CN" altLang="en-US" smtClean="0"/>
              <a:t>9</a:t>
            </a:fld>
            <a:endParaRPr lang="zh-CN" altLang="en-US"/>
          </a:p>
        </p:txBody>
      </p:sp>
    </p:spTree>
    <p:extLst>
      <p:ext uri="{BB962C8B-B14F-4D97-AF65-F5344CB8AC3E}">
        <p14:creationId xmlns:p14="http://schemas.microsoft.com/office/powerpoint/2010/main" val="13440642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36FFA72-91C6-465E-B511-5688294AFBA8}" type="slidenum">
              <a:rPr lang="zh-CN" altLang="en-US" smtClean="0"/>
              <a:t>15</a:t>
            </a:fld>
            <a:endParaRPr lang="zh-CN" altLang="en-US"/>
          </a:p>
        </p:txBody>
      </p:sp>
    </p:spTree>
    <p:extLst>
      <p:ext uri="{BB962C8B-B14F-4D97-AF65-F5344CB8AC3E}">
        <p14:creationId xmlns:p14="http://schemas.microsoft.com/office/powerpoint/2010/main" val="2991609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36FFA72-91C6-465E-B511-5688294AFBA8}" type="slidenum">
              <a:rPr lang="zh-CN" altLang="en-US" smtClean="0"/>
              <a:t>21</a:t>
            </a:fld>
            <a:endParaRPr lang="zh-CN" altLang="en-US"/>
          </a:p>
        </p:txBody>
      </p:sp>
    </p:spTree>
    <p:extLst>
      <p:ext uri="{BB962C8B-B14F-4D97-AF65-F5344CB8AC3E}">
        <p14:creationId xmlns:p14="http://schemas.microsoft.com/office/powerpoint/2010/main" val="7627397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7B55BF-301E-49C6-A213-D08CA31D4DCF}"/>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BBB71BB-8C5F-4236-97DC-81B18400216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560C164-5A2D-4312-866F-B914394C6C8D}"/>
              </a:ext>
            </a:extLst>
          </p:cNvPr>
          <p:cNvSpPr>
            <a:spLocks noGrp="1"/>
          </p:cNvSpPr>
          <p:nvPr>
            <p:ph type="dt" sz="half" idx="10"/>
          </p:nvPr>
        </p:nvSpPr>
        <p:spPr/>
        <p:txBody>
          <a:bodyPr/>
          <a:lstStyle/>
          <a:p>
            <a:fld id="{4D9F5F02-3B4C-41CA-B6F3-CECF6CE4434B}" type="datetimeFigureOut">
              <a:rPr lang="zh-CN" altLang="en-US" smtClean="0"/>
              <a:t>2018/9/24</a:t>
            </a:fld>
            <a:endParaRPr lang="zh-CN" altLang="en-US"/>
          </a:p>
        </p:txBody>
      </p:sp>
      <p:sp>
        <p:nvSpPr>
          <p:cNvPr id="5" name="页脚占位符 4">
            <a:extLst>
              <a:ext uri="{FF2B5EF4-FFF2-40B4-BE49-F238E27FC236}">
                <a16:creationId xmlns:a16="http://schemas.microsoft.com/office/drawing/2014/main" id="{7BFC9849-52AA-488C-B60D-3F0DC5CF976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7C32C3B-0AFF-4FC3-89F4-BB8C7103D689}"/>
              </a:ext>
            </a:extLst>
          </p:cNvPr>
          <p:cNvSpPr>
            <a:spLocks noGrp="1"/>
          </p:cNvSpPr>
          <p:nvPr>
            <p:ph type="sldNum" sz="quarter" idx="12"/>
          </p:nvPr>
        </p:nvSpPr>
        <p:spPr/>
        <p:txBody>
          <a:bodyPr/>
          <a:lstStyle/>
          <a:p>
            <a:fld id="{6024516C-A1F4-496B-ADA7-D0B2FF42BF6F}" type="slidenum">
              <a:rPr lang="zh-CN" altLang="en-US" smtClean="0"/>
              <a:t>‹#›</a:t>
            </a:fld>
            <a:endParaRPr lang="zh-CN" altLang="en-US"/>
          </a:p>
        </p:txBody>
      </p:sp>
    </p:spTree>
    <p:extLst>
      <p:ext uri="{BB962C8B-B14F-4D97-AF65-F5344CB8AC3E}">
        <p14:creationId xmlns:p14="http://schemas.microsoft.com/office/powerpoint/2010/main" val="15405027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94DD6E-67B1-4F3B-A3D4-1B37C15BC7A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E8D95F1-CDB6-447D-A07D-50CF2EE2EC73}"/>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00C3E506-B160-4ADE-BD61-66B0DE586D78}"/>
              </a:ext>
            </a:extLst>
          </p:cNvPr>
          <p:cNvSpPr>
            <a:spLocks noGrp="1"/>
          </p:cNvSpPr>
          <p:nvPr>
            <p:ph type="dt" sz="half" idx="10"/>
          </p:nvPr>
        </p:nvSpPr>
        <p:spPr/>
        <p:txBody>
          <a:bodyPr/>
          <a:lstStyle/>
          <a:p>
            <a:fld id="{4D9F5F02-3B4C-41CA-B6F3-CECF6CE4434B}" type="datetimeFigureOut">
              <a:rPr lang="zh-CN" altLang="en-US" smtClean="0"/>
              <a:t>2018/9/24</a:t>
            </a:fld>
            <a:endParaRPr lang="zh-CN" altLang="en-US"/>
          </a:p>
        </p:txBody>
      </p:sp>
      <p:sp>
        <p:nvSpPr>
          <p:cNvPr id="5" name="页脚占位符 4">
            <a:extLst>
              <a:ext uri="{FF2B5EF4-FFF2-40B4-BE49-F238E27FC236}">
                <a16:creationId xmlns:a16="http://schemas.microsoft.com/office/drawing/2014/main" id="{1D5482C9-0A47-4F57-952B-DF1E4DC691A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D473C3E-3EBC-43CB-B477-AE2F7DC3707A}"/>
              </a:ext>
            </a:extLst>
          </p:cNvPr>
          <p:cNvSpPr>
            <a:spLocks noGrp="1"/>
          </p:cNvSpPr>
          <p:nvPr>
            <p:ph type="sldNum" sz="quarter" idx="12"/>
          </p:nvPr>
        </p:nvSpPr>
        <p:spPr/>
        <p:txBody>
          <a:bodyPr/>
          <a:lstStyle/>
          <a:p>
            <a:fld id="{6024516C-A1F4-496B-ADA7-D0B2FF42BF6F}" type="slidenum">
              <a:rPr lang="zh-CN" altLang="en-US" smtClean="0"/>
              <a:t>‹#›</a:t>
            </a:fld>
            <a:endParaRPr lang="zh-CN" altLang="en-US"/>
          </a:p>
        </p:txBody>
      </p:sp>
    </p:spTree>
    <p:extLst>
      <p:ext uri="{BB962C8B-B14F-4D97-AF65-F5344CB8AC3E}">
        <p14:creationId xmlns:p14="http://schemas.microsoft.com/office/powerpoint/2010/main" val="9286335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66979F1-343D-472E-82DF-6E51B28A9A43}"/>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D696AC40-FB60-4D70-A2F5-978AF1B38616}"/>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1FEA9127-A52D-418E-A029-1BE8E0C27471}"/>
              </a:ext>
            </a:extLst>
          </p:cNvPr>
          <p:cNvSpPr>
            <a:spLocks noGrp="1"/>
          </p:cNvSpPr>
          <p:nvPr>
            <p:ph type="dt" sz="half" idx="10"/>
          </p:nvPr>
        </p:nvSpPr>
        <p:spPr/>
        <p:txBody>
          <a:bodyPr/>
          <a:lstStyle/>
          <a:p>
            <a:fld id="{4D9F5F02-3B4C-41CA-B6F3-CECF6CE4434B}" type="datetimeFigureOut">
              <a:rPr lang="zh-CN" altLang="en-US" smtClean="0"/>
              <a:t>2018/9/24</a:t>
            </a:fld>
            <a:endParaRPr lang="zh-CN" altLang="en-US"/>
          </a:p>
        </p:txBody>
      </p:sp>
      <p:sp>
        <p:nvSpPr>
          <p:cNvPr id="5" name="页脚占位符 4">
            <a:extLst>
              <a:ext uri="{FF2B5EF4-FFF2-40B4-BE49-F238E27FC236}">
                <a16:creationId xmlns:a16="http://schemas.microsoft.com/office/drawing/2014/main" id="{80808602-2E26-4BCF-AF59-60D4C926443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312A56E-7F1E-4F0C-BBEF-B848D5BBD295}"/>
              </a:ext>
            </a:extLst>
          </p:cNvPr>
          <p:cNvSpPr>
            <a:spLocks noGrp="1"/>
          </p:cNvSpPr>
          <p:nvPr>
            <p:ph type="sldNum" sz="quarter" idx="12"/>
          </p:nvPr>
        </p:nvSpPr>
        <p:spPr/>
        <p:txBody>
          <a:bodyPr/>
          <a:lstStyle/>
          <a:p>
            <a:fld id="{6024516C-A1F4-496B-ADA7-D0B2FF42BF6F}" type="slidenum">
              <a:rPr lang="zh-CN" altLang="en-US" smtClean="0"/>
              <a:t>‹#›</a:t>
            </a:fld>
            <a:endParaRPr lang="zh-CN" altLang="en-US"/>
          </a:p>
        </p:txBody>
      </p:sp>
    </p:spTree>
    <p:extLst>
      <p:ext uri="{BB962C8B-B14F-4D97-AF65-F5344CB8AC3E}">
        <p14:creationId xmlns:p14="http://schemas.microsoft.com/office/powerpoint/2010/main" val="6582800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722D66-A7EB-4B54-83FD-8ABCB154BF1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CFE18BA-92C0-4134-AC1C-4717BB6F3F9A}"/>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06073D78-E9E4-451E-9AAC-99B9F681F275}"/>
              </a:ext>
            </a:extLst>
          </p:cNvPr>
          <p:cNvSpPr>
            <a:spLocks noGrp="1"/>
          </p:cNvSpPr>
          <p:nvPr>
            <p:ph type="dt" sz="half" idx="10"/>
          </p:nvPr>
        </p:nvSpPr>
        <p:spPr/>
        <p:txBody>
          <a:bodyPr/>
          <a:lstStyle/>
          <a:p>
            <a:fld id="{4D9F5F02-3B4C-41CA-B6F3-CECF6CE4434B}" type="datetimeFigureOut">
              <a:rPr lang="zh-CN" altLang="en-US" smtClean="0"/>
              <a:t>2018/9/24</a:t>
            </a:fld>
            <a:endParaRPr lang="zh-CN" altLang="en-US"/>
          </a:p>
        </p:txBody>
      </p:sp>
      <p:sp>
        <p:nvSpPr>
          <p:cNvPr id="5" name="页脚占位符 4">
            <a:extLst>
              <a:ext uri="{FF2B5EF4-FFF2-40B4-BE49-F238E27FC236}">
                <a16:creationId xmlns:a16="http://schemas.microsoft.com/office/drawing/2014/main" id="{0DC0393E-F58C-44ED-95D4-0FC7AF333BF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DD21D7A-F174-4E10-AD2B-80296EAA677F}"/>
              </a:ext>
            </a:extLst>
          </p:cNvPr>
          <p:cNvSpPr>
            <a:spLocks noGrp="1"/>
          </p:cNvSpPr>
          <p:nvPr>
            <p:ph type="sldNum" sz="quarter" idx="12"/>
          </p:nvPr>
        </p:nvSpPr>
        <p:spPr/>
        <p:txBody>
          <a:bodyPr/>
          <a:lstStyle/>
          <a:p>
            <a:fld id="{6024516C-A1F4-496B-ADA7-D0B2FF42BF6F}" type="slidenum">
              <a:rPr lang="zh-CN" altLang="en-US" smtClean="0"/>
              <a:t>‹#›</a:t>
            </a:fld>
            <a:endParaRPr lang="zh-CN" altLang="en-US"/>
          </a:p>
        </p:txBody>
      </p:sp>
    </p:spTree>
    <p:extLst>
      <p:ext uri="{BB962C8B-B14F-4D97-AF65-F5344CB8AC3E}">
        <p14:creationId xmlns:p14="http://schemas.microsoft.com/office/powerpoint/2010/main" val="12154512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8EB1D3-5DD9-4A51-A42F-865F78FE37B7}"/>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11A9FC5-1E93-4567-957F-3ACACC78831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A6B47423-6ABF-4E0B-8CCA-A8753C9EDBBB}"/>
              </a:ext>
            </a:extLst>
          </p:cNvPr>
          <p:cNvSpPr>
            <a:spLocks noGrp="1"/>
          </p:cNvSpPr>
          <p:nvPr>
            <p:ph type="dt" sz="half" idx="10"/>
          </p:nvPr>
        </p:nvSpPr>
        <p:spPr/>
        <p:txBody>
          <a:bodyPr/>
          <a:lstStyle/>
          <a:p>
            <a:fld id="{4D9F5F02-3B4C-41CA-B6F3-CECF6CE4434B}" type="datetimeFigureOut">
              <a:rPr lang="zh-CN" altLang="en-US" smtClean="0"/>
              <a:t>2018/9/24</a:t>
            </a:fld>
            <a:endParaRPr lang="zh-CN" altLang="en-US"/>
          </a:p>
        </p:txBody>
      </p:sp>
      <p:sp>
        <p:nvSpPr>
          <p:cNvPr id="5" name="页脚占位符 4">
            <a:extLst>
              <a:ext uri="{FF2B5EF4-FFF2-40B4-BE49-F238E27FC236}">
                <a16:creationId xmlns:a16="http://schemas.microsoft.com/office/drawing/2014/main" id="{10CEE917-AF84-4F01-9FF5-FE55CD54DE6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70A588C-5F9C-40DA-A0FA-58715627A31F}"/>
              </a:ext>
            </a:extLst>
          </p:cNvPr>
          <p:cNvSpPr>
            <a:spLocks noGrp="1"/>
          </p:cNvSpPr>
          <p:nvPr>
            <p:ph type="sldNum" sz="quarter" idx="12"/>
          </p:nvPr>
        </p:nvSpPr>
        <p:spPr/>
        <p:txBody>
          <a:bodyPr/>
          <a:lstStyle/>
          <a:p>
            <a:fld id="{6024516C-A1F4-496B-ADA7-D0B2FF42BF6F}" type="slidenum">
              <a:rPr lang="zh-CN" altLang="en-US" smtClean="0"/>
              <a:t>‹#›</a:t>
            </a:fld>
            <a:endParaRPr lang="zh-CN" altLang="en-US"/>
          </a:p>
        </p:txBody>
      </p:sp>
    </p:spTree>
    <p:extLst>
      <p:ext uri="{BB962C8B-B14F-4D97-AF65-F5344CB8AC3E}">
        <p14:creationId xmlns:p14="http://schemas.microsoft.com/office/powerpoint/2010/main" val="37172257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82C28E-541F-4B04-B551-C795F369B4A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25A5956-BE7E-4C9A-8810-04C83C5F4B0A}"/>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9CAC987B-D168-459F-872B-3CBD704FD701}"/>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DB7633D8-EADA-4C2B-ADE1-85E3B3A18F63}"/>
              </a:ext>
            </a:extLst>
          </p:cNvPr>
          <p:cNvSpPr>
            <a:spLocks noGrp="1"/>
          </p:cNvSpPr>
          <p:nvPr>
            <p:ph type="dt" sz="half" idx="10"/>
          </p:nvPr>
        </p:nvSpPr>
        <p:spPr/>
        <p:txBody>
          <a:bodyPr/>
          <a:lstStyle/>
          <a:p>
            <a:fld id="{4D9F5F02-3B4C-41CA-B6F3-CECF6CE4434B}" type="datetimeFigureOut">
              <a:rPr lang="zh-CN" altLang="en-US" smtClean="0"/>
              <a:t>2018/9/24</a:t>
            </a:fld>
            <a:endParaRPr lang="zh-CN" altLang="en-US"/>
          </a:p>
        </p:txBody>
      </p:sp>
      <p:sp>
        <p:nvSpPr>
          <p:cNvPr id="6" name="页脚占位符 5">
            <a:extLst>
              <a:ext uri="{FF2B5EF4-FFF2-40B4-BE49-F238E27FC236}">
                <a16:creationId xmlns:a16="http://schemas.microsoft.com/office/drawing/2014/main" id="{C7B5A26B-B049-41D3-9B8A-E8E793DCF4F1}"/>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8D8AA714-3016-4CA9-A985-CACD3241537D}"/>
              </a:ext>
            </a:extLst>
          </p:cNvPr>
          <p:cNvSpPr>
            <a:spLocks noGrp="1"/>
          </p:cNvSpPr>
          <p:nvPr>
            <p:ph type="sldNum" sz="quarter" idx="12"/>
          </p:nvPr>
        </p:nvSpPr>
        <p:spPr/>
        <p:txBody>
          <a:bodyPr/>
          <a:lstStyle/>
          <a:p>
            <a:fld id="{6024516C-A1F4-496B-ADA7-D0B2FF42BF6F}" type="slidenum">
              <a:rPr lang="zh-CN" altLang="en-US" smtClean="0"/>
              <a:t>‹#›</a:t>
            </a:fld>
            <a:endParaRPr lang="zh-CN" altLang="en-US"/>
          </a:p>
        </p:txBody>
      </p:sp>
    </p:spTree>
    <p:extLst>
      <p:ext uri="{BB962C8B-B14F-4D97-AF65-F5344CB8AC3E}">
        <p14:creationId xmlns:p14="http://schemas.microsoft.com/office/powerpoint/2010/main" val="25468296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A5BD78-C755-407B-995D-7FAC7CBB9122}"/>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5D442AE-EA2D-4C67-967F-7E0CC752790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5EE14E58-E7A2-4DD5-8BF0-D7CF663C170C}"/>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EBA28B06-4B3F-401C-8533-7448E162F9A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C0617575-0AAE-43B9-8DE7-9490E2E877B8}"/>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1BF42835-CE0A-44F6-B523-437E800CEBB1}"/>
              </a:ext>
            </a:extLst>
          </p:cNvPr>
          <p:cNvSpPr>
            <a:spLocks noGrp="1"/>
          </p:cNvSpPr>
          <p:nvPr>
            <p:ph type="dt" sz="half" idx="10"/>
          </p:nvPr>
        </p:nvSpPr>
        <p:spPr/>
        <p:txBody>
          <a:bodyPr/>
          <a:lstStyle/>
          <a:p>
            <a:fld id="{4D9F5F02-3B4C-41CA-B6F3-CECF6CE4434B}" type="datetimeFigureOut">
              <a:rPr lang="zh-CN" altLang="en-US" smtClean="0"/>
              <a:t>2018/9/24</a:t>
            </a:fld>
            <a:endParaRPr lang="zh-CN" altLang="en-US"/>
          </a:p>
        </p:txBody>
      </p:sp>
      <p:sp>
        <p:nvSpPr>
          <p:cNvPr id="8" name="页脚占位符 7">
            <a:extLst>
              <a:ext uri="{FF2B5EF4-FFF2-40B4-BE49-F238E27FC236}">
                <a16:creationId xmlns:a16="http://schemas.microsoft.com/office/drawing/2014/main" id="{3C722701-0C27-42DE-9CB4-501C4E00FEB7}"/>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8E94635A-8E15-485A-949D-D8CA3C0C7E3E}"/>
              </a:ext>
            </a:extLst>
          </p:cNvPr>
          <p:cNvSpPr>
            <a:spLocks noGrp="1"/>
          </p:cNvSpPr>
          <p:nvPr>
            <p:ph type="sldNum" sz="quarter" idx="12"/>
          </p:nvPr>
        </p:nvSpPr>
        <p:spPr/>
        <p:txBody>
          <a:bodyPr/>
          <a:lstStyle/>
          <a:p>
            <a:fld id="{6024516C-A1F4-496B-ADA7-D0B2FF42BF6F}" type="slidenum">
              <a:rPr lang="zh-CN" altLang="en-US" smtClean="0"/>
              <a:t>‹#›</a:t>
            </a:fld>
            <a:endParaRPr lang="zh-CN" altLang="en-US"/>
          </a:p>
        </p:txBody>
      </p:sp>
    </p:spTree>
    <p:extLst>
      <p:ext uri="{BB962C8B-B14F-4D97-AF65-F5344CB8AC3E}">
        <p14:creationId xmlns:p14="http://schemas.microsoft.com/office/powerpoint/2010/main" val="42734296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0B61BB-DE64-4CC4-9C51-98E8F3EB388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D0B525A-9D08-4FDB-AF37-45FCF9254870}"/>
              </a:ext>
            </a:extLst>
          </p:cNvPr>
          <p:cNvSpPr>
            <a:spLocks noGrp="1"/>
          </p:cNvSpPr>
          <p:nvPr>
            <p:ph type="dt" sz="half" idx="10"/>
          </p:nvPr>
        </p:nvSpPr>
        <p:spPr/>
        <p:txBody>
          <a:bodyPr/>
          <a:lstStyle/>
          <a:p>
            <a:fld id="{4D9F5F02-3B4C-41CA-B6F3-CECF6CE4434B}" type="datetimeFigureOut">
              <a:rPr lang="zh-CN" altLang="en-US" smtClean="0"/>
              <a:t>2018/9/24</a:t>
            </a:fld>
            <a:endParaRPr lang="zh-CN" altLang="en-US"/>
          </a:p>
        </p:txBody>
      </p:sp>
      <p:sp>
        <p:nvSpPr>
          <p:cNvPr id="4" name="页脚占位符 3">
            <a:extLst>
              <a:ext uri="{FF2B5EF4-FFF2-40B4-BE49-F238E27FC236}">
                <a16:creationId xmlns:a16="http://schemas.microsoft.com/office/drawing/2014/main" id="{F4EF2AD9-4B1C-4D2B-A756-7A5CD4B3A881}"/>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79917777-9982-4D74-97D3-5AF15AD2EE0F}"/>
              </a:ext>
            </a:extLst>
          </p:cNvPr>
          <p:cNvSpPr>
            <a:spLocks noGrp="1"/>
          </p:cNvSpPr>
          <p:nvPr>
            <p:ph type="sldNum" sz="quarter" idx="12"/>
          </p:nvPr>
        </p:nvSpPr>
        <p:spPr/>
        <p:txBody>
          <a:bodyPr/>
          <a:lstStyle/>
          <a:p>
            <a:fld id="{6024516C-A1F4-496B-ADA7-D0B2FF42BF6F}" type="slidenum">
              <a:rPr lang="zh-CN" altLang="en-US" smtClean="0"/>
              <a:t>‹#›</a:t>
            </a:fld>
            <a:endParaRPr lang="zh-CN" altLang="en-US"/>
          </a:p>
        </p:txBody>
      </p:sp>
    </p:spTree>
    <p:extLst>
      <p:ext uri="{BB962C8B-B14F-4D97-AF65-F5344CB8AC3E}">
        <p14:creationId xmlns:p14="http://schemas.microsoft.com/office/powerpoint/2010/main" val="5872405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4C0FEBB-94BB-4C5A-91F6-12A81255CE69}"/>
              </a:ext>
            </a:extLst>
          </p:cNvPr>
          <p:cNvSpPr>
            <a:spLocks noGrp="1"/>
          </p:cNvSpPr>
          <p:nvPr>
            <p:ph type="dt" sz="half" idx="10"/>
          </p:nvPr>
        </p:nvSpPr>
        <p:spPr/>
        <p:txBody>
          <a:bodyPr/>
          <a:lstStyle/>
          <a:p>
            <a:fld id="{4D9F5F02-3B4C-41CA-B6F3-CECF6CE4434B}" type="datetimeFigureOut">
              <a:rPr lang="zh-CN" altLang="en-US" smtClean="0"/>
              <a:t>2018/9/24</a:t>
            </a:fld>
            <a:endParaRPr lang="zh-CN" altLang="en-US"/>
          </a:p>
        </p:txBody>
      </p:sp>
      <p:sp>
        <p:nvSpPr>
          <p:cNvPr id="3" name="页脚占位符 2">
            <a:extLst>
              <a:ext uri="{FF2B5EF4-FFF2-40B4-BE49-F238E27FC236}">
                <a16:creationId xmlns:a16="http://schemas.microsoft.com/office/drawing/2014/main" id="{6900ED67-2071-469F-8605-03D89A235D1E}"/>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6DB80B95-3234-4D5B-838C-92ADC4E2A1F7}"/>
              </a:ext>
            </a:extLst>
          </p:cNvPr>
          <p:cNvSpPr>
            <a:spLocks noGrp="1"/>
          </p:cNvSpPr>
          <p:nvPr>
            <p:ph type="sldNum" sz="quarter" idx="12"/>
          </p:nvPr>
        </p:nvSpPr>
        <p:spPr/>
        <p:txBody>
          <a:bodyPr/>
          <a:lstStyle/>
          <a:p>
            <a:fld id="{6024516C-A1F4-496B-ADA7-D0B2FF42BF6F}" type="slidenum">
              <a:rPr lang="zh-CN" altLang="en-US" smtClean="0"/>
              <a:t>‹#›</a:t>
            </a:fld>
            <a:endParaRPr lang="zh-CN" altLang="en-US"/>
          </a:p>
        </p:txBody>
      </p:sp>
    </p:spTree>
    <p:extLst>
      <p:ext uri="{BB962C8B-B14F-4D97-AF65-F5344CB8AC3E}">
        <p14:creationId xmlns:p14="http://schemas.microsoft.com/office/powerpoint/2010/main" val="17425088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2E6FB-FD75-4DF1-8C15-E9688E39A8F7}"/>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B917329-9DD4-4BAD-9AB4-4A60970769B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30DFB84E-968E-41F5-AC1D-C8ADB44ECF0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65DCC827-FD80-4A4D-AA9C-51E46CAC2196}"/>
              </a:ext>
            </a:extLst>
          </p:cNvPr>
          <p:cNvSpPr>
            <a:spLocks noGrp="1"/>
          </p:cNvSpPr>
          <p:nvPr>
            <p:ph type="dt" sz="half" idx="10"/>
          </p:nvPr>
        </p:nvSpPr>
        <p:spPr/>
        <p:txBody>
          <a:bodyPr/>
          <a:lstStyle/>
          <a:p>
            <a:fld id="{4D9F5F02-3B4C-41CA-B6F3-CECF6CE4434B}" type="datetimeFigureOut">
              <a:rPr lang="zh-CN" altLang="en-US" smtClean="0"/>
              <a:t>2018/9/24</a:t>
            </a:fld>
            <a:endParaRPr lang="zh-CN" altLang="en-US"/>
          </a:p>
        </p:txBody>
      </p:sp>
      <p:sp>
        <p:nvSpPr>
          <p:cNvPr id="6" name="页脚占位符 5">
            <a:extLst>
              <a:ext uri="{FF2B5EF4-FFF2-40B4-BE49-F238E27FC236}">
                <a16:creationId xmlns:a16="http://schemas.microsoft.com/office/drawing/2014/main" id="{883AAF27-E0AE-4E8D-AB9F-B44250F6E0AF}"/>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0C494D97-FC38-4630-97B5-BA957EF7CBE9}"/>
              </a:ext>
            </a:extLst>
          </p:cNvPr>
          <p:cNvSpPr>
            <a:spLocks noGrp="1"/>
          </p:cNvSpPr>
          <p:nvPr>
            <p:ph type="sldNum" sz="quarter" idx="12"/>
          </p:nvPr>
        </p:nvSpPr>
        <p:spPr/>
        <p:txBody>
          <a:bodyPr/>
          <a:lstStyle/>
          <a:p>
            <a:fld id="{6024516C-A1F4-496B-ADA7-D0B2FF42BF6F}" type="slidenum">
              <a:rPr lang="zh-CN" altLang="en-US" smtClean="0"/>
              <a:t>‹#›</a:t>
            </a:fld>
            <a:endParaRPr lang="zh-CN" altLang="en-US"/>
          </a:p>
        </p:txBody>
      </p:sp>
    </p:spTree>
    <p:extLst>
      <p:ext uri="{BB962C8B-B14F-4D97-AF65-F5344CB8AC3E}">
        <p14:creationId xmlns:p14="http://schemas.microsoft.com/office/powerpoint/2010/main" val="10101593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60D562-B3F7-4F1A-8AEA-4B364BF002D2}"/>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4901A86-B093-46C9-8F1B-A848D6BDC48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A294D8-0B24-4414-8315-06DC432E70E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C86396D9-26F5-4D3A-886A-1E3CE4AB162C}"/>
              </a:ext>
            </a:extLst>
          </p:cNvPr>
          <p:cNvSpPr>
            <a:spLocks noGrp="1"/>
          </p:cNvSpPr>
          <p:nvPr>
            <p:ph type="dt" sz="half" idx="10"/>
          </p:nvPr>
        </p:nvSpPr>
        <p:spPr/>
        <p:txBody>
          <a:bodyPr/>
          <a:lstStyle/>
          <a:p>
            <a:fld id="{4D9F5F02-3B4C-41CA-B6F3-CECF6CE4434B}" type="datetimeFigureOut">
              <a:rPr lang="zh-CN" altLang="en-US" smtClean="0"/>
              <a:t>2018/9/24</a:t>
            </a:fld>
            <a:endParaRPr lang="zh-CN" altLang="en-US"/>
          </a:p>
        </p:txBody>
      </p:sp>
      <p:sp>
        <p:nvSpPr>
          <p:cNvPr id="6" name="页脚占位符 5">
            <a:extLst>
              <a:ext uri="{FF2B5EF4-FFF2-40B4-BE49-F238E27FC236}">
                <a16:creationId xmlns:a16="http://schemas.microsoft.com/office/drawing/2014/main" id="{08B06B4E-B281-4DBF-BB0E-051884B38FB6}"/>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82DB99F5-85FD-4B48-B6EB-B958DE991641}"/>
              </a:ext>
            </a:extLst>
          </p:cNvPr>
          <p:cNvSpPr>
            <a:spLocks noGrp="1"/>
          </p:cNvSpPr>
          <p:nvPr>
            <p:ph type="sldNum" sz="quarter" idx="12"/>
          </p:nvPr>
        </p:nvSpPr>
        <p:spPr/>
        <p:txBody>
          <a:bodyPr/>
          <a:lstStyle/>
          <a:p>
            <a:fld id="{6024516C-A1F4-496B-ADA7-D0B2FF42BF6F}" type="slidenum">
              <a:rPr lang="zh-CN" altLang="en-US" smtClean="0"/>
              <a:t>‹#›</a:t>
            </a:fld>
            <a:endParaRPr lang="zh-CN" altLang="en-US"/>
          </a:p>
        </p:txBody>
      </p:sp>
    </p:spTree>
    <p:extLst>
      <p:ext uri="{BB962C8B-B14F-4D97-AF65-F5344CB8AC3E}">
        <p14:creationId xmlns:p14="http://schemas.microsoft.com/office/powerpoint/2010/main" val="10493208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0C7A64AC-7DD4-42E1-AB3B-BECEBD4EA54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DC60349F-92BB-40B3-886B-6119BC81583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FE422FAE-D063-48B8-9011-0EC432216DE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D9F5F02-3B4C-41CA-B6F3-CECF6CE4434B}" type="datetimeFigureOut">
              <a:rPr lang="zh-CN" altLang="en-US" smtClean="0"/>
              <a:t>2018/9/24</a:t>
            </a:fld>
            <a:endParaRPr lang="zh-CN" altLang="en-US"/>
          </a:p>
        </p:txBody>
      </p:sp>
      <p:sp>
        <p:nvSpPr>
          <p:cNvPr id="5" name="页脚占位符 4">
            <a:extLst>
              <a:ext uri="{FF2B5EF4-FFF2-40B4-BE49-F238E27FC236}">
                <a16:creationId xmlns:a16="http://schemas.microsoft.com/office/drawing/2014/main" id="{AA4CB950-7AA2-4D01-954A-93FB4856E6E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60589CA9-B4F0-4270-B7B0-24534E02629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024516C-A1F4-496B-ADA7-D0B2FF42BF6F}" type="slidenum">
              <a:rPr lang="zh-CN" altLang="en-US" smtClean="0"/>
              <a:t>‹#›</a:t>
            </a:fld>
            <a:endParaRPr lang="zh-CN" altLang="en-US"/>
          </a:p>
        </p:txBody>
      </p:sp>
    </p:spTree>
    <p:extLst>
      <p:ext uri="{BB962C8B-B14F-4D97-AF65-F5344CB8AC3E}">
        <p14:creationId xmlns:p14="http://schemas.microsoft.com/office/powerpoint/2010/main" val="33522051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hyperlink" Target="https://lilianweng.github.io/lil-log/2017/08/20/from-GAN-to-WGAN.html#low-dimensional-supports"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blog.csdn.net/SPARKKKK/article/details/72598041?locationNum=10&amp;fps=1" TargetMode="External"/><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1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hyperlink" Target="http://www.dataguru.cn/article-11229-1.html" TargetMode="Externa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www.dataguru.cn/article-11229-1.html" TargetMode="External"/><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www.kdnuggets.com/2017/01/generative-adversarial-networks-hot-topic-machine-learning.html" TargetMode="Externa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8A7752-5DE7-41DA-B953-80230B695E04}"/>
              </a:ext>
            </a:extLst>
          </p:cNvPr>
          <p:cNvSpPr>
            <a:spLocks noGrp="1"/>
          </p:cNvSpPr>
          <p:nvPr>
            <p:ph type="ctrTitle"/>
          </p:nvPr>
        </p:nvSpPr>
        <p:spPr/>
        <p:txBody>
          <a:bodyPr>
            <a:normAutofit fontScale="90000"/>
          </a:bodyPr>
          <a:lstStyle/>
          <a:p>
            <a:r>
              <a:rPr lang="en-US" altLang="zh-CN" dirty="0"/>
              <a:t>Generative </a:t>
            </a:r>
            <a:br>
              <a:rPr lang="en-US" altLang="zh-CN" dirty="0"/>
            </a:br>
            <a:r>
              <a:rPr lang="en-US" altLang="zh-CN" dirty="0"/>
              <a:t>Adversarial </a:t>
            </a:r>
            <a:br>
              <a:rPr lang="en-US" altLang="zh-CN" dirty="0"/>
            </a:br>
            <a:r>
              <a:rPr lang="en-US" altLang="zh-CN" dirty="0"/>
              <a:t>Networks</a:t>
            </a:r>
            <a:endParaRPr lang="zh-CN" altLang="en-US" dirty="0"/>
          </a:p>
        </p:txBody>
      </p:sp>
      <p:sp>
        <p:nvSpPr>
          <p:cNvPr id="3" name="副标题 2">
            <a:extLst>
              <a:ext uri="{FF2B5EF4-FFF2-40B4-BE49-F238E27FC236}">
                <a16:creationId xmlns:a16="http://schemas.microsoft.com/office/drawing/2014/main" id="{8595E1AA-F2F6-4E7C-901C-096588328666}"/>
              </a:ext>
            </a:extLst>
          </p:cNvPr>
          <p:cNvSpPr>
            <a:spLocks noGrp="1"/>
          </p:cNvSpPr>
          <p:nvPr>
            <p:ph type="subTitle" idx="1"/>
          </p:nvPr>
        </p:nvSpPr>
        <p:spPr/>
        <p:txBody>
          <a:bodyPr/>
          <a:lstStyle/>
          <a:p>
            <a:r>
              <a:rPr lang="en-US" altLang="zh-CN" dirty="0"/>
              <a:t>Zhang </a:t>
            </a:r>
            <a:r>
              <a:rPr lang="en-US" altLang="zh-CN" dirty="0" err="1"/>
              <a:t>Huangzhao</a:t>
            </a:r>
            <a:r>
              <a:rPr lang="en-US" altLang="zh-CN" dirty="0"/>
              <a:t>, Yuan Pei College</a:t>
            </a:r>
            <a:endParaRPr lang="zh-CN" altLang="en-US" dirty="0"/>
          </a:p>
        </p:txBody>
      </p:sp>
    </p:spTree>
    <p:extLst>
      <p:ext uri="{BB962C8B-B14F-4D97-AF65-F5344CB8AC3E}">
        <p14:creationId xmlns:p14="http://schemas.microsoft.com/office/powerpoint/2010/main" val="39845029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FFD420-ECD6-4FE0-A5A2-8D8242654FA1}"/>
              </a:ext>
            </a:extLst>
          </p:cNvPr>
          <p:cNvSpPr>
            <a:spLocks noGrp="1"/>
          </p:cNvSpPr>
          <p:nvPr>
            <p:ph type="title"/>
          </p:nvPr>
        </p:nvSpPr>
        <p:spPr/>
        <p:txBody>
          <a:bodyPr/>
          <a:lstStyle/>
          <a:p>
            <a:r>
              <a:rPr lang="en-US" altLang="zh-CN" dirty="0"/>
              <a:t>Global Optimality – Optimal Discriminator</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E7E209C6-33A4-4444-8CA4-67ED049C0899}"/>
                  </a:ext>
                </a:extLst>
              </p:cNvPr>
              <p:cNvSpPr>
                <a:spLocks noGrp="1"/>
              </p:cNvSpPr>
              <p:nvPr>
                <p:ph idx="1"/>
              </p:nvPr>
            </p:nvSpPr>
            <p:spPr/>
            <p:txBody>
              <a:bodyPr>
                <a:normAutofit fontScale="62500" lnSpcReduction="20000"/>
              </a:bodyPr>
              <a:lstStyle/>
              <a:p>
                <a:r>
                  <a:rPr lang="en-US" altLang="zh-CN" dirty="0"/>
                  <a:t>Proposition 1. For any fixed G, the optimal discriminator D is</a:t>
                </a:r>
              </a:p>
              <a:p>
                <a:pPr marL="0" indent="0">
                  <a:buNone/>
                </a:pPr>
                <a14:m>
                  <m:oMathPara xmlns:m="http://schemas.openxmlformats.org/officeDocument/2006/math">
                    <m:oMathParaPr>
                      <m:jc m:val="centerGroup"/>
                    </m:oMathParaPr>
                    <m:oMath xmlns:m="http://schemas.openxmlformats.org/officeDocument/2006/math">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𝐷</m:t>
                          </m:r>
                        </m:e>
                        <m:sub>
                          <m:r>
                            <a:rPr lang="en-US" altLang="zh-CN" b="0" i="1" smtClean="0">
                              <a:latin typeface="Cambria Math" panose="02040503050406030204" pitchFamily="18" charset="0"/>
                            </a:rPr>
                            <m:t>𝐺</m:t>
                          </m:r>
                        </m:sub>
                        <m:sup>
                          <m:r>
                            <a:rPr lang="en-US" altLang="zh-CN" b="0" i="1" smtClean="0">
                              <a:latin typeface="Cambria Math" panose="02040503050406030204" pitchFamily="18" charset="0"/>
                            </a:rPr>
                            <m:t>∗</m:t>
                          </m:r>
                        </m:sup>
                      </m:sSubSup>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𝑑𝑎𝑡𝑎</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num>
                        <m:den>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𝑑𝑎𝑡𝑎</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𝑔</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den>
                      </m:f>
                    </m:oMath>
                  </m:oMathPara>
                </a14:m>
                <a:endParaRPr lang="en-US" altLang="zh-CN" dirty="0"/>
              </a:p>
              <a:p>
                <a:r>
                  <a:rPr lang="en-US" altLang="zh-CN" dirty="0"/>
                  <a:t>Proof. </a:t>
                </a:r>
                <a14:m>
                  <m:oMath xmlns:m="http://schemas.openxmlformats.org/officeDocument/2006/math">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𝐷</m:t>
                        </m:r>
                      </m:e>
                      <m:sub>
                        <m:r>
                          <a:rPr lang="en-US" altLang="zh-CN" b="0" i="1" smtClean="0">
                            <a:latin typeface="Cambria Math" panose="02040503050406030204" pitchFamily="18" charset="0"/>
                          </a:rPr>
                          <m:t>𝐺</m:t>
                        </m:r>
                      </m:sub>
                      <m:sup>
                        <m:r>
                          <a:rPr lang="en-US" altLang="zh-CN" b="0" i="1" smtClean="0">
                            <a:latin typeface="Cambria Math" panose="02040503050406030204" pitchFamily="18" charset="0"/>
                          </a:rPr>
                          <m:t>∗</m:t>
                        </m:r>
                      </m:sup>
                    </m:sSubSup>
                    <m:r>
                      <a:rPr lang="en-US" altLang="zh-CN" b="0" i="1" smtClean="0">
                        <a:latin typeface="Cambria Math" panose="02040503050406030204" pitchFamily="18" charset="0"/>
                      </a:rPr>
                      <m:t>=</m:t>
                    </m:r>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arg</m:t>
                        </m:r>
                      </m:fName>
                      <m:e>
                        <m:func>
                          <m:funcPr>
                            <m:ctrlPr>
                              <a:rPr lang="en-US" altLang="zh-CN" b="0" i="1" smtClean="0">
                                <a:latin typeface="Cambria Math" panose="02040503050406030204" pitchFamily="18" charset="0"/>
                              </a:rPr>
                            </m:ctrlPr>
                          </m:funcPr>
                          <m:fName>
                            <m:limLow>
                              <m:limLowPr>
                                <m:ctrlPr>
                                  <a:rPr lang="en-US" altLang="zh-CN" b="0" i="1" smtClean="0">
                                    <a:latin typeface="Cambria Math" panose="02040503050406030204" pitchFamily="18" charset="0"/>
                                  </a:rPr>
                                </m:ctrlPr>
                              </m:limLowPr>
                              <m:e>
                                <m:r>
                                  <m:rPr>
                                    <m:sty m:val="p"/>
                                  </m:rPr>
                                  <a:rPr lang="en-US" altLang="zh-CN" b="0" i="0" smtClean="0">
                                    <a:latin typeface="Cambria Math" panose="02040503050406030204" pitchFamily="18" charset="0"/>
                                  </a:rPr>
                                  <m:t>max</m:t>
                                </m:r>
                              </m:e>
                              <m:lim>
                                <m:r>
                                  <a:rPr lang="en-US" altLang="zh-CN" b="0" i="1" smtClean="0">
                                    <a:latin typeface="Cambria Math" panose="02040503050406030204" pitchFamily="18" charset="0"/>
                                  </a:rPr>
                                  <m:t>𝐷</m:t>
                                </m:r>
                              </m:lim>
                            </m:limLow>
                          </m:fName>
                          <m:e>
                            <m:r>
                              <a:rPr lang="en-US" altLang="zh-CN" b="0" i="1" smtClean="0">
                                <a:latin typeface="Cambria Math" panose="02040503050406030204" pitchFamily="18" charset="0"/>
                              </a:rPr>
                              <m:t>𝑉</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𝐺</m:t>
                                </m:r>
                                <m:r>
                                  <a:rPr lang="en-US" altLang="zh-CN" b="0" i="1" smtClean="0">
                                    <a:latin typeface="Cambria Math" panose="02040503050406030204" pitchFamily="18" charset="0"/>
                                  </a:rPr>
                                  <m:t>,</m:t>
                                </m:r>
                                <m:r>
                                  <a:rPr lang="en-US" altLang="zh-CN" b="0" i="1" smtClean="0">
                                    <a:latin typeface="Cambria Math" panose="02040503050406030204" pitchFamily="18" charset="0"/>
                                  </a:rPr>
                                  <m:t>𝐷</m:t>
                                </m:r>
                              </m:e>
                            </m:d>
                          </m:e>
                        </m:func>
                      </m:e>
                    </m:func>
                  </m:oMath>
                </a14:m>
                <a:endParaRPr lang="en-US" altLang="zh-CN"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𝑉</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𝐺</m:t>
                          </m:r>
                          <m:r>
                            <a:rPr lang="en-US" altLang="zh-CN" b="0" i="1" smtClean="0">
                              <a:latin typeface="Cambria Math" panose="02040503050406030204" pitchFamily="18" charset="0"/>
                            </a:rPr>
                            <m:t>,</m:t>
                          </m:r>
                          <m:r>
                            <a:rPr lang="en-US" altLang="zh-CN" b="0" i="1" smtClean="0">
                              <a:latin typeface="Cambria Math" panose="02040503050406030204" pitchFamily="18" charset="0"/>
                            </a:rPr>
                            <m:t>𝐷</m:t>
                          </m:r>
                        </m:e>
                      </m:d>
                      <m:r>
                        <a:rPr lang="en-US" altLang="zh-CN" b="0" i="1" smtClean="0">
                          <a:latin typeface="Cambria Math" panose="02040503050406030204" pitchFamily="18" charset="0"/>
                        </a:rPr>
                        <m:t>=</m:t>
                      </m:r>
                      <m:nary>
                        <m:naryPr>
                          <m:supHide m:val="on"/>
                          <m:ctrlPr>
                            <a:rPr lang="en-US" altLang="zh-CN" b="0" i="1" smtClean="0">
                              <a:latin typeface="Cambria Math" panose="02040503050406030204" pitchFamily="18" charset="0"/>
                            </a:rPr>
                          </m:ctrlPr>
                        </m:naryPr>
                        <m:sub>
                          <m:r>
                            <a:rPr lang="en-US" altLang="zh-CN" b="0" i="1" smtClean="0">
                              <a:latin typeface="Cambria Math" panose="02040503050406030204" pitchFamily="18" charset="0"/>
                            </a:rPr>
                            <m:t>𝑥</m:t>
                          </m:r>
                        </m:sub>
                        <m:sup/>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𝑑𝑎𝑡𝑎</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log</m:t>
                              </m:r>
                            </m:fName>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𝐷</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e>
                              </m:d>
                              <m:r>
                                <a:rPr lang="en-US" altLang="zh-CN" b="0" i="1" smtClean="0">
                                  <a:latin typeface="Cambria Math" panose="02040503050406030204" pitchFamily="18" charset="0"/>
                                </a:rPr>
                                <m:t>𝑑𝑥</m:t>
                              </m:r>
                              <m:r>
                                <a:rPr lang="en-US" altLang="zh-CN" b="0" i="1" smtClean="0">
                                  <a:latin typeface="Cambria Math" panose="02040503050406030204" pitchFamily="18" charset="0"/>
                                </a:rPr>
                                <m:t>+</m:t>
                              </m:r>
                              <m:nary>
                                <m:naryPr>
                                  <m:supHide m:val="on"/>
                                  <m:ctrlPr>
                                    <a:rPr lang="en-US" altLang="zh-CN" b="0" i="1" smtClean="0">
                                      <a:latin typeface="Cambria Math" panose="02040503050406030204" pitchFamily="18" charset="0"/>
                                    </a:rPr>
                                  </m:ctrlPr>
                                </m:naryPr>
                                <m:sub>
                                  <m:r>
                                    <a:rPr lang="en-US" altLang="zh-CN" b="0" i="1" smtClean="0">
                                      <a:latin typeface="Cambria Math" panose="02040503050406030204" pitchFamily="18" charset="0"/>
                                    </a:rPr>
                                    <m:t>𝑧</m:t>
                                  </m:r>
                                </m:sub>
                                <m:sup/>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𝑧</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𝑧</m:t>
                                      </m:r>
                                    </m:e>
                                  </m:d>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log</m:t>
                                      </m:r>
                                    </m:fName>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1−</m:t>
                                          </m:r>
                                          <m:r>
                                            <a:rPr lang="en-US" altLang="zh-CN" b="0" i="1" smtClean="0">
                                              <a:latin typeface="Cambria Math" panose="02040503050406030204" pitchFamily="18" charset="0"/>
                                            </a:rPr>
                                            <m:t>𝐷</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𝑔</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𝑧</m:t>
                                                  </m:r>
                                                </m:e>
                                              </m:d>
                                            </m:e>
                                          </m:d>
                                        </m:e>
                                      </m:d>
                                      <m:r>
                                        <a:rPr lang="en-US" altLang="zh-CN" b="0" i="1" smtClean="0">
                                          <a:latin typeface="Cambria Math" panose="02040503050406030204" pitchFamily="18" charset="0"/>
                                        </a:rPr>
                                        <m:t>𝑑𝑧</m:t>
                                      </m:r>
                                    </m:e>
                                  </m:func>
                                </m:e>
                              </m:nary>
                            </m:e>
                          </m:func>
                        </m:e>
                      </m:nary>
                    </m:oMath>
                  </m:oMathPara>
                </a14:m>
                <a:endParaRPr lang="en-US" altLang="zh-CN"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m:t>
                      </m:r>
                      <m:nary>
                        <m:naryPr>
                          <m:supHide m:val="on"/>
                          <m:ctrlPr>
                            <a:rPr lang="en-US" altLang="zh-CN" i="1">
                              <a:latin typeface="Cambria Math" panose="02040503050406030204" pitchFamily="18" charset="0"/>
                            </a:rPr>
                          </m:ctrlPr>
                        </m:naryPr>
                        <m:sub>
                          <m:r>
                            <a:rPr lang="en-US" altLang="zh-CN" i="1">
                              <a:latin typeface="Cambria Math" panose="02040503050406030204" pitchFamily="18" charset="0"/>
                            </a:rPr>
                            <m:t>𝑥</m:t>
                          </m:r>
                        </m:sub>
                        <m:sup/>
                        <m:e>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𝑑𝑎𝑡𝑎</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𝑥</m:t>
                              </m:r>
                            </m:e>
                          </m:d>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log</m:t>
                              </m:r>
                            </m:fName>
                            <m:e>
                              <m:d>
                                <m:dPr>
                                  <m:ctrlPr>
                                    <a:rPr lang="en-US" altLang="zh-CN" i="1">
                                      <a:latin typeface="Cambria Math" panose="02040503050406030204" pitchFamily="18" charset="0"/>
                                    </a:rPr>
                                  </m:ctrlPr>
                                </m:dPr>
                                <m:e>
                                  <m:r>
                                    <a:rPr lang="en-US" altLang="zh-CN" i="1">
                                      <a:latin typeface="Cambria Math" panose="02040503050406030204" pitchFamily="18" charset="0"/>
                                    </a:rPr>
                                    <m:t>𝐷</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e>
                              </m:d>
                            </m:e>
                          </m:func>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𝑔</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𝑥</m:t>
                              </m:r>
                            </m:e>
                          </m:d>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log</m:t>
                              </m:r>
                            </m:fName>
                            <m:e>
                              <m:d>
                                <m:dPr>
                                  <m:ctrlPr>
                                    <a:rPr lang="en-US" altLang="zh-CN" i="1">
                                      <a:latin typeface="Cambria Math" panose="02040503050406030204" pitchFamily="18" charset="0"/>
                                    </a:rPr>
                                  </m:ctrlPr>
                                </m:dPr>
                                <m:e>
                                  <m:r>
                                    <a:rPr lang="en-US" altLang="zh-CN" i="1">
                                      <a:latin typeface="Cambria Math" panose="02040503050406030204" pitchFamily="18" charset="0"/>
                                    </a:rPr>
                                    <m:t>1−</m:t>
                                  </m:r>
                                  <m:r>
                                    <a:rPr lang="en-US" altLang="zh-CN" i="1">
                                      <a:latin typeface="Cambria Math" panose="02040503050406030204" pitchFamily="18" charset="0"/>
                                    </a:rPr>
                                    <m:t>𝐷</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e>
                              </m:d>
                              <m:r>
                                <a:rPr lang="en-US" altLang="zh-CN" i="1">
                                  <a:latin typeface="Cambria Math" panose="02040503050406030204" pitchFamily="18" charset="0"/>
                                </a:rPr>
                                <m:t>𝑑𝑥</m:t>
                              </m:r>
                            </m:e>
                          </m:func>
                        </m:e>
                      </m:nary>
                    </m:oMath>
                  </m:oMathPara>
                </a14:m>
                <a:endParaRPr lang="en-US" altLang="zh-CN" b="0" dirty="0"/>
              </a:p>
              <a:p>
                <a:pPr marL="0" indent="0">
                  <a:buNone/>
                </a:pPr>
                <a:r>
                  <a:rPr lang="en-US" altLang="zh-CN" dirty="0"/>
                  <a:t>        </a:t>
                </a:r>
                <a14:m>
                  <m:oMath xmlns:m="http://schemas.openxmlformats.org/officeDocument/2006/math">
                    <m:sSubSup>
                      <m:sSubSupPr>
                        <m:ctrlPr>
                          <a:rPr lang="en-US" altLang="zh-CN" i="1" smtClean="0">
                            <a:latin typeface="Cambria Math" panose="02040503050406030204" pitchFamily="18" charset="0"/>
                          </a:rPr>
                        </m:ctrlPr>
                      </m:sSubSupPr>
                      <m:e>
                        <m:r>
                          <a:rPr lang="en-US" altLang="zh-CN" i="1">
                            <a:latin typeface="Cambria Math" panose="02040503050406030204" pitchFamily="18" charset="0"/>
                          </a:rPr>
                          <m:t>𝐷</m:t>
                        </m:r>
                      </m:e>
                      <m:sub>
                        <m:r>
                          <a:rPr lang="en-US" altLang="zh-CN" i="1">
                            <a:latin typeface="Cambria Math" panose="02040503050406030204" pitchFamily="18" charset="0"/>
                          </a:rPr>
                          <m:t>𝐺</m:t>
                        </m:r>
                      </m:sub>
                      <m:sup>
                        <m:r>
                          <a:rPr lang="en-US" altLang="zh-CN" i="1">
                            <a:latin typeface="Cambria Math" panose="02040503050406030204" pitchFamily="18" charset="0"/>
                          </a:rPr>
                          <m:t>∗</m:t>
                        </m:r>
                      </m:sup>
                    </m:sSubSup>
                    <m:r>
                      <a:rPr lang="en-US" altLang="zh-CN" i="1">
                        <a:latin typeface="Cambria Math" panose="02040503050406030204" pitchFamily="18" charset="0"/>
                      </a:rPr>
                      <m:t>=</m:t>
                    </m:r>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arg</m:t>
                        </m:r>
                      </m:fName>
                      <m:e>
                        <m:func>
                          <m:funcPr>
                            <m:ctrlPr>
                              <a:rPr lang="en-US" altLang="zh-CN" i="1">
                                <a:latin typeface="Cambria Math" panose="02040503050406030204" pitchFamily="18" charset="0"/>
                              </a:rPr>
                            </m:ctrlPr>
                          </m:funcPr>
                          <m:fName>
                            <m:limLow>
                              <m:limLowPr>
                                <m:ctrlPr>
                                  <a:rPr lang="en-US" altLang="zh-CN" i="1">
                                    <a:latin typeface="Cambria Math" panose="02040503050406030204" pitchFamily="18" charset="0"/>
                                  </a:rPr>
                                </m:ctrlPr>
                              </m:limLowPr>
                              <m:e>
                                <m:r>
                                  <m:rPr>
                                    <m:sty m:val="p"/>
                                  </m:rPr>
                                  <a:rPr lang="en-US" altLang="zh-CN">
                                    <a:latin typeface="Cambria Math" panose="02040503050406030204" pitchFamily="18" charset="0"/>
                                  </a:rPr>
                                  <m:t>max</m:t>
                                </m:r>
                              </m:e>
                              <m:lim>
                                <m:r>
                                  <a:rPr lang="en-US" altLang="zh-CN" i="1">
                                    <a:latin typeface="Cambria Math" panose="02040503050406030204" pitchFamily="18" charset="0"/>
                                  </a:rPr>
                                  <m:t>𝐷</m:t>
                                </m:r>
                              </m:lim>
                            </m:limLow>
                          </m:fName>
                          <m:e>
                            <m:r>
                              <a:rPr lang="en-US" altLang="zh-CN" i="1">
                                <a:latin typeface="Cambria Math" panose="02040503050406030204" pitchFamily="18" charset="0"/>
                              </a:rPr>
                              <m:t>𝑉</m:t>
                            </m:r>
                            <m:d>
                              <m:dPr>
                                <m:ctrlPr>
                                  <a:rPr lang="en-US" altLang="zh-CN" i="1">
                                    <a:latin typeface="Cambria Math" panose="02040503050406030204" pitchFamily="18" charset="0"/>
                                  </a:rPr>
                                </m:ctrlPr>
                              </m:dPr>
                              <m:e>
                                <m:r>
                                  <a:rPr lang="en-US" altLang="zh-CN" i="1">
                                    <a:latin typeface="Cambria Math" panose="02040503050406030204" pitchFamily="18" charset="0"/>
                                  </a:rPr>
                                  <m:t>𝐺</m:t>
                                </m:r>
                                <m:r>
                                  <a:rPr lang="en-US" altLang="zh-CN" i="1">
                                    <a:latin typeface="Cambria Math" panose="02040503050406030204" pitchFamily="18" charset="0"/>
                                  </a:rPr>
                                  <m:t>,</m:t>
                                </m:r>
                                <m:r>
                                  <a:rPr lang="en-US" altLang="zh-CN" i="1">
                                    <a:latin typeface="Cambria Math" panose="02040503050406030204" pitchFamily="18" charset="0"/>
                                  </a:rPr>
                                  <m:t>𝐷</m:t>
                                </m:r>
                              </m:e>
                            </m:d>
                          </m:e>
                        </m:func>
                      </m:e>
                    </m:func>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𝑑𝑎𝑡𝑎</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num>
                      <m:den>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𝑑𝑎𝑡𝑎</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𝑔</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den>
                    </m:f>
                  </m:oMath>
                </a14:m>
                <a:endParaRPr lang="en-US" altLang="zh-CN" b="0" dirty="0"/>
              </a:p>
              <a:p>
                <a:pPr marL="0" indent="0">
                  <a:buNone/>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𝐶</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𝐺</m:t>
                          </m:r>
                        </m:e>
                      </m:d>
                      <m:r>
                        <a:rPr lang="en-US" altLang="zh-CN" b="0" i="1" smtClean="0">
                          <a:latin typeface="Cambria Math" panose="02040503050406030204" pitchFamily="18" charset="0"/>
                        </a:rPr>
                        <m:t>=</m:t>
                      </m:r>
                      <m:func>
                        <m:funcPr>
                          <m:ctrlPr>
                            <a:rPr lang="en-US" altLang="zh-CN" b="0" i="1" smtClean="0">
                              <a:latin typeface="Cambria Math" panose="02040503050406030204" pitchFamily="18" charset="0"/>
                            </a:rPr>
                          </m:ctrlPr>
                        </m:funcPr>
                        <m:fName>
                          <m:limLow>
                            <m:limLowPr>
                              <m:ctrlPr>
                                <a:rPr lang="en-US" altLang="zh-CN" b="0" i="1" smtClean="0">
                                  <a:latin typeface="Cambria Math" panose="02040503050406030204" pitchFamily="18" charset="0"/>
                                </a:rPr>
                              </m:ctrlPr>
                            </m:limLowPr>
                            <m:e>
                              <m:r>
                                <m:rPr>
                                  <m:sty m:val="p"/>
                                </m:rPr>
                                <a:rPr lang="en-US" altLang="zh-CN" b="0" i="0" smtClean="0">
                                  <a:latin typeface="Cambria Math" panose="02040503050406030204" pitchFamily="18" charset="0"/>
                                </a:rPr>
                                <m:t>max</m:t>
                              </m:r>
                            </m:e>
                            <m:lim>
                              <m:r>
                                <a:rPr lang="en-US" altLang="zh-CN" b="0" i="1" smtClean="0">
                                  <a:latin typeface="Cambria Math" panose="02040503050406030204" pitchFamily="18" charset="0"/>
                                </a:rPr>
                                <m:t>𝐷</m:t>
                              </m:r>
                            </m:lim>
                          </m:limLow>
                        </m:fName>
                        <m:e>
                          <m:r>
                            <a:rPr lang="en-US" altLang="zh-CN" b="0" i="1" smtClean="0">
                              <a:latin typeface="Cambria Math" panose="02040503050406030204" pitchFamily="18" charset="0"/>
                            </a:rPr>
                            <m:t>𝑉</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𝐺</m:t>
                              </m:r>
                              <m:r>
                                <a:rPr lang="en-US" altLang="zh-CN" b="0" i="1" smtClean="0">
                                  <a:latin typeface="Cambria Math" panose="02040503050406030204" pitchFamily="18" charset="0"/>
                                </a:rPr>
                                <m:t>,</m:t>
                              </m:r>
                              <m:r>
                                <a:rPr lang="en-US" altLang="zh-CN" b="0" i="1" smtClean="0">
                                  <a:latin typeface="Cambria Math" panose="02040503050406030204" pitchFamily="18" charset="0"/>
                                </a:rPr>
                                <m:t>𝐷</m:t>
                              </m:r>
                            </m:e>
                          </m:d>
                        </m:e>
                      </m:func>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𝐸</m:t>
                          </m:r>
                        </m:e>
                        <m:sub>
                          <m:r>
                            <a:rPr lang="en-US" altLang="zh-CN" b="0" i="1" smtClean="0">
                              <a:latin typeface="Cambria Math" panose="02040503050406030204" pitchFamily="18" charset="0"/>
                            </a:rPr>
                            <m:t>𝑥</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𝑑𝑎𝑡𝑎</m:t>
                              </m:r>
                            </m:sub>
                          </m:sSub>
                        </m:sub>
                      </m:sSub>
                      <m:d>
                        <m:dPr>
                          <m:begChr m:val="["/>
                          <m:endChr m:val="]"/>
                          <m:ctrlPr>
                            <a:rPr lang="en-US" altLang="zh-CN" b="0" i="1" smtClean="0">
                              <a:latin typeface="Cambria Math" panose="02040503050406030204" pitchFamily="18" charset="0"/>
                            </a:rPr>
                          </m:ctrlPr>
                        </m:dPr>
                        <m:e>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log</m:t>
                              </m:r>
                            </m:fName>
                            <m:e>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𝑑𝑎𝑡𝑎</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num>
                                <m:den>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𝑑𝑎𝑡𝑎</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𝑔</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den>
                              </m:f>
                            </m:e>
                          </m:func>
                        </m:e>
                      </m:d>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𝐸</m:t>
                          </m:r>
                        </m:e>
                        <m:sub>
                          <m:r>
                            <a:rPr lang="en-US" altLang="zh-CN" b="0" i="1" smtClean="0">
                              <a:latin typeface="Cambria Math" panose="02040503050406030204" pitchFamily="18" charset="0"/>
                            </a:rPr>
                            <m:t>𝑥</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𝑔</m:t>
                              </m:r>
                            </m:sub>
                          </m:sSub>
                        </m:sub>
                      </m:sSub>
                      <m:d>
                        <m:dPr>
                          <m:begChr m:val="["/>
                          <m:endChr m:val="]"/>
                          <m:ctrlPr>
                            <a:rPr lang="en-US" altLang="zh-CN" b="0" i="1" smtClean="0">
                              <a:latin typeface="Cambria Math" panose="02040503050406030204" pitchFamily="18" charset="0"/>
                            </a:rPr>
                          </m:ctrlPr>
                        </m:dPr>
                        <m:e>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log</m:t>
                              </m:r>
                            </m:fName>
                            <m:e>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𝑔</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num>
                                <m:den>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𝑑𝑎𝑡𝑎</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𝑔</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den>
                              </m:f>
                            </m:e>
                          </m:func>
                        </m:e>
                      </m:d>
                    </m:oMath>
                  </m:oMathPara>
                </a14:m>
                <a:endParaRPr lang="en-US" altLang="zh-CN" b="0" dirty="0"/>
              </a:p>
              <a:p>
                <a:pPr marL="0" indent="0">
                  <a:buNone/>
                </a:pPr>
                <a:r>
                  <a:rPr lang="en-US" altLang="zh-CN" dirty="0"/>
                  <a:t>	Because for any </a:t>
                </a:r>
                <a14:m>
                  <m:oMath xmlns:m="http://schemas.openxmlformats.org/officeDocument/2006/math">
                    <m:d>
                      <m:dPr>
                        <m:ctrlPr>
                          <a:rPr lang="en-US" altLang="zh-CN" i="1">
                            <a:latin typeface="Cambria Math" panose="02040503050406030204" pitchFamily="18" charset="0"/>
                          </a:rPr>
                        </m:ctrlPr>
                      </m:dPr>
                      <m:e>
                        <m:r>
                          <a:rPr lang="en-US" altLang="zh-CN" i="1">
                            <a:latin typeface="Cambria Math" panose="02040503050406030204" pitchFamily="18" charset="0"/>
                          </a:rPr>
                          <m:t>𝑎</m:t>
                        </m:r>
                        <m:r>
                          <a:rPr lang="en-US" altLang="zh-CN" i="1">
                            <a:latin typeface="Cambria Math" panose="02040503050406030204" pitchFamily="18" charset="0"/>
                          </a:rPr>
                          <m:t>,</m:t>
                        </m:r>
                        <m:r>
                          <a:rPr lang="en-US" altLang="zh-CN" i="1">
                            <a:latin typeface="Cambria Math" panose="02040503050406030204" pitchFamily="18" charset="0"/>
                          </a:rPr>
                          <m:t>𝑏</m:t>
                        </m:r>
                      </m:e>
                    </m:d>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𝑅</m:t>
                        </m:r>
                      </m:e>
                      <m:sup>
                        <m:r>
                          <a:rPr lang="en-US" altLang="zh-CN" i="1">
                            <a:latin typeface="Cambria Math" panose="02040503050406030204" pitchFamily="18" charset="0"/>
                          </a:rPr>
                          <m:t>2</m:t>
                        </m:r>
                      </m:sup>
                    </m:sSup>
                  </m:oMath>
                </a14:m>
                <a:r>
                  <a:rPr lang="en-US" altLang="zh-CN" dirty="0"/>
                  <a:t>, </a:t>
                </a:r>
                <a14:m>
                  <m:oMath xmlns:m="http://schemas.openxmlformats.org/officeDocument/2006/math">
                    <m:r>
                      <a:rPr lang="en-US" altLang="zh-CN" i="1">
                        <a:latin typeface="Cambria Math" panose="02040503050406030204" pitchFamily="18" charset="0"/>
                      </a:rPr>
                      <m:t>𝑎</m:t>
                    </m:r>
                    <m:r>
                      <a:rPr lang="en-US" altLang="zh-CN" i="1">
                        <a:latin typeface="Cambria Math" panose="02040503050406030204" pitchFamily="18" charset="0"/>
                      </a:rPr>
                      <m:t>≠0</m:t>
                    </m:r>
                  </m:oMath>
                </a14:m>
                <a:r>
                  <a:rPr lang="en-US" altLang="zh-CN" dirty="0"/>
                  <a:t>, </a:t>
                </a:r>
                <a14:m>
                  <m:oMath xmlns:m="http://schemas.openxmlformats.org/officeDocument/2006/math">
                    <m:r>
                      <m:rPr>
                        <m:sty m:val="p"/>
                      </m:rPr>
                      <a:rPr lang="en-US" altLang="zh-CN">
                        <a:latin typeface="Cambria Math" panose="02040503050406030204" pitchFamily="18" charset="0"/>
                      </a:rPr>
                      <m:t>b</m:t>
                    </m:r>
                    <m:r>
                      <a:rPr lang="en-US" altLang="zh-CN" i="1">
                        <a:latin typeface="Cambria Math" panose="02040503050406030204" pitchFamily="18" charset="0"/>
                      </a:rPr>
                      <m:t>≠0</m:t>
                    </m:r>
                  </m:oMath>
                </a14:m>
                <a:endParaRPr lang="en-US" altLang="zh-CN" dirty="0"/>
              </a:p>
              <a:p>
                <a:pPr marL="0" indent="0">
                  <a:buNone/>
                </a:pPr>
                <a14:m>
                  <m:oMathPara xmlns:m="http://schemas.openxmlformats.org/officeDocument/2006/math">
                    <m:oMathParaPr>
                      <m:jc m:val="centerGroup"/>
                    </m:oMathParaPr>
                    <m:oMath xmlns:m="http://schemas.openxmlformats.org/officeDocument/2006/math">
                      <m:sSub>
                        <m:sSubPr>
                          <m:ctrlPr>
                            <a:rPr lang="en-US" altLang="zh-CN" i="1" dirty="0">
                              <a:latin typeface="Cambria Math" panose="02040503050406030204" pitchFamily="18" charset="0"/>
                            </a:rPr>
                          </m:ctrlPr>
                        </m:sSubPr>
                        <m:e>
                          <m:r>
                            <m:rPr>
                              <m:sty m:val="p"/>
                            </m:rPr>
                            <a:rPr lang="en-US" altLang="zh-CN" dirty="0">
                              <a:latin typeface="Cambria Math" panose="02040503050406030204" pitchFamily="18" charset="0"/>
                            </a:rPr>
                            <m:t>argmax</m:t>
                          </m:r>
                        </m:e>
                        <m:sub>
                          <m:r>
                            <m:rPr>
                              <m:sty m:val="p"/>
                            </m:rPr>
                            <a:rPr lang="en-US" altLang="zh-CN" dirty="0">
                              <a:latin typeface="Cambria Math" panose="02040503050406030204" pitchFamily="18" charset="0"/>
                            </a:rPr>
                            <m:t>y</m:t>
                          </m:r>
                        </m:sub>
                      </m:sSub>
                      <m:r>
                        <a:rPr lang="en-US" altLang="zh-CN" dirty="0">
                          <a:latin typeface="Cambria Math" panose="02040503050406030204" pitchFamily="18" charset="0"/>
                        </a:rPr>
                        <m:t> </m:t>
                      </m:r>
                      <m:r>
                        <a:rPr lang="en-US" altLang="zh-CN" i="1" dirty="0">
                          <a:latin typeface="Cambria Math" panose="02040503050406030204" pitchFamily="18" charset="0"/>
                        </a:rPr>
                        <m:t>𝑓</m:t>
                      </m:r>
                      <m:d>
                        <m:dPr>
                          <m:ctrlPr>
                            <a:rPr lang="en-US" altLang="zh-CN" i="1" dirty="0">
                              <a:latin typeface="Cambria Math" panose="02040503050406030204" pitchFamily="18" charset="0"/>
                            </a:rPr>
                          </m:ctrlPr>
                        </m:dPr>
                        <m:e>
                          <m:r>
                            <a:rPr lang="en-US" altLang="zh-CN" i="1" dirty="0">
                              <a:latin typeface="Cambria Math" panose="02040503050406030204" pitchFamily="18" charset="0"/>
                            </a:rPr>
                            <m:t>𝑦</m:t>
                          </m:r>
                        </m:e>
                      </m:d>
                      <m:r>
                        <a:rPr lang="en-US" altLang="zh-CN" i="1" dirty="0">
                          <a:latin typeface="Cambria Math" panose="02040503050406030204" pitchFamily="18" charset="0"/>
                        </a:rPr>
                        <m:t>=</m:t>
                      </m:r>
                      <m:r>
                        <a:rPr lang="en-US" altLang="zh-CN" i="1" dirty="0">
                          <a:latin typeface="Cambria Math" panose="02040503050406030204" pitchFamily="18" charset="0"/>
                        </a:rPr>
                        <m:t>𝑎𝑟𝑔𝑚𝑎</m:t>
                      </m:r>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𝑥</m:t>
                          </m:r>
                        </m:e>
                        <m:sub>
                          <m:r>
                            <a:rPr lang="en-US" altLang="zh-CN" i="1" dirty="0">
                              <a:latin typeface="Cambria Math" panose="02040503050406030204" pitchFamily="18" charset="0"/>
                            </a:rPr>
                            <m:t>𝑦</m:t>
                          </m:r>
                        </m:sub>
                      </m:sSub>
                      <m:d>
                        <m:dPr>
                          <m:begChr m:val="["/>
                          <m:endChr m:val="]"/>
                          <m:ctrlPr>
                            <a:rPr lang="en-US" altLang="zh-CN" i="1" dirty="0">
                              <a:latin typeface="Cambria Math" panose="02040503050406030204" pitchFamily="18" charset="0"/>
                            </a:rPr>
                          </m:ctrlPr>
                        </m:dPr>
                        <m:e>
                          <m:r>
                            <a:rPr lang="en-US" altLang="zh-CN" i="1" dirty="0">
                              <a:latin typeface="Cambria Math" panose="02040503050406030204" pitchFamily="18" charset="0"/>
                            </a:rPr>
                            <m:t>𝑎</m:t>
                          </m:r>
                          <m:func>
                            <m:funcPr>
                              <m:ctrlPr>
                                <a:rPr lang="en-US" altLang="zh-CN" i="1" dirty="0">
                                  <a:latin typeface="Cambria Math" panose="02040503050406030204" pitchFamily="18" charset="0"/>
                                </a:rPr>
                              </m:ctrlPr>
                            </m:funcPr>
                            <m:fName>
                              <m:r>
                                <m:rPr>
                                  <m:sty m:val="p"/>
                                </m:rPr>
                                <a:rPr lang="en-US" altLang="zh-CN" dirty="0">
                                  <a:latin typeface="Cambria Math" panose="02040503050406030204" pitchFamily="18" charset="0"/>
                                </a:rPr>
                                <m:t>log</m:t>
                              </m:r>
                            </m:fName>
                            <m:e>
                              <m:r>
                                <a:rPr lang="en-US" altLang="zh-CN" i="1" dirty="0">
                                  <a:latin typeface="Cambria Math" panose="02040503050406030204" pitchFamily="18" charset="0"/>
                                </a:rPr>
                                <m:t>𝑦</m:t>
                              </m:r>
                            </m:e>
                          </m:func>
                          <m:r>
                            <a:rPr lang="en-US" altLang="zh-CN" i="1" dirty="0">
                              <a:latin typeface="Cambria Math" panose="02040503050406030204" pitchFamily="18" charset="0"/>
                            </a:rPr>
                            <m:t>+</m:t>
                          </m:r>
                          <m:r>
                            <a:rPr lang="en-US" altLang="zh-CN" i="1" dirty="0">
                              <a:latin typeface="Cambria Math" panose="02040503050406030204" pitchFamily="18" charset="0"/>
                            </a:rPr>
                            <m:t>𝑏</m:t>
                          </m:r>
                          <m:func>
                            <m:funcPr>
                              <m:ctrlPr>
                                <a:rPr lang="en-US" altLang="zh-CN" i="1" dirty="0">
                                  <a:latin typeface="Cambria Math" panose="02040503050406030204" pitchFamily="18" charset="0"/>
                                </a:rPr>
                              </m:ctrlPr>
                            </m:funcPr>
                            <m:fName>
                              <m:r>
                                <m:rPr>
                                  <m:sty m:val="p"/>
                                </m:rPr>
                                <a:rPr lang="en-US" altLang="zh-CN" dirty="0">
                                  <a:latin typeface="Cambria Math" panose="02040503050406030204" pitchFamily="18" charset="0"/>
                                </a:rPr>
                                <m:t>log</m:t>
                              </m:r>
                            </m:fName>
                            <m:e>
                              <m:d>
                                <m:dPr>
                                  <m:ctrlPr>
                                    <a:rPr lang="en-US" altLang="zh-CN" i="1" dirty="0">
                                      <a:latin typeface="Cambria Math" panose="02040503050406030204" pitchFamily="18" charset="0"/>
                                    </a:rPr>
                                  </m:ctrlPr>
                                </m:dPr>
                                <m:e>
                                  <m:r>
                                    <a:rPr lang="en-US" altLang="zh-CN" i="1" dirty="0">
                                      <a:latin typeface="Cambria Math" panose="02040503050406030204" pitchFamily="18" charset="0"/>
                                    </a:rPr>
                                    <m:t>1−</m:t>
                                  </m:r>
                                  <m:r>
                                    <a:rPr lang="en-US" altLang="zh-CN" i="1" dirty="0">
                                      <a:latin typeface="Cambria Math" panose="02040503050406030204" pitchFamily="18" charset="0"/>
                                    </a:rPr>
                                    <m:t>𝑦</m:t>
                                  </m:r>
                                </m:e>
                              </m:d>
                            </m:e>
                          </m:func>
                        </m:e>
                      </m:d>
                      <m:r>
                        <a:rPr lang="en-US" altLang="zh-CN" i="1" dirty="0">
                          <a:latin typeface="Cambria Math" panose="02040503050406030204" pitchFamily="18" charset="0"/>
                        </a:rPr>
                        <m:t>=</m:t>
                      </m:r>
                      <m:f>
                        <m:fPr>
                          <m:ctrlPr>
                            <a:rPr lang="en-US" altLang="zh-CN" i="1" dirty="0">
                              <a:latin typeface="Cambria Math" panose="02040503050406030204" pitchFamily="18" charset="0"/>
                            </a:rPr>
                          </m:ctrlPr>
                        </m:fPr>
                        <m:num>
                          <m:r>
                            <a:rPr lang="en-US" altLang="zh-CN" i="1" dirty="0">
                              <a:latin typeface="Cambria Math" panose="02040503050406030204" pitchFamily="18" charset="0"/>
                            </a:rPr>
                            <m:t>𝑎</m:t>
                          </m:r>
                        </m:num>
                        <m:den>
                          <m:r>
                            <a:rPr lang="en-US" altLang="zh-CN" i="1" dirty="0">
                              <a:latin typeface="Cambria Math" panose="02040503050406030204" pitchFamily="18" charset="0"/>
                            </a:rPr>
                            <m:t>𝑎</m:t>
                          </m:r>
                          <m:r>
                            <a:rPr lang="en-US" altLang="zh-CN" i="1" dirty="0">
                              <a:latin typeface="Cambria Math" panose="02040503050406030204" pitchFamily="18" charset="0"/>
                            </a:rPr>
                            <m:t>+</m:t>
                          </m:r>
                          <m:r>
                            <a:rPr lang="en-US" altLang="zh-CN" i="1" dirty="0">
                              <a:latin typeface="Cambria Math" panose="02040503050406030204" pitchFamily="18" charset="0"/>
                            </a:rPr>
                            <m:t>𝑏</m:t>
                          </m:r>
                        </m:den>
                      </m:f>
                    </m:oMath>
                  </m:oMathPara>
                </a14:m>
                <a:endParaRPr lang="en-US" altLang="zh-CN" b="0" dirty="0"/>
              </a:p>
            </p:txBody>
          </p:sp>
        </mc:Choice>
        <mc:Fallback xmlns="">
          <p:sp>
            <p:nvSpPr>
              <p:cNvPr id="3" name="内容占位符 2">
                <a:extLst>
                  <a:ext uri="{FF2B5EF4-FFF2-40B4-BE49-F238E27FC236}">
                    <a16:creationId xmlns:a16="http://schemas.microsoft.com/office/drawing/2014/main" id="{E7E209C6-33A4-4444-8CA4-67ED049C0899}"/>
                  </a:ext>
                </a:extLst>
              </p:cNvPr>
              <p:cNvSpPr>
                <a:spLocks noGrp="1" noRot="1" noChangeAspect="1" noMove="1" noResize="1" noEditPoints="1" noAdjustHandles="1" noChangeArrowheads="1" noChangeShapeType="1" noTextEdit="1"/>
              </p:cNvSpPr>
              <p:nvPr>
                <p:ph idx="1"/>
              </p:nvPr>
            </p:nvSpPr>
            <p:spPr>
              <a:blipFill>
                <a:blip r:embed="rId2"/>
                <a:stretch>
                  <a:fillRect l="-406" t="-238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539395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74DD2F-AE87-4105-9660-7D9570B80EAE}"/>
              </a:ext>
            </a:extLst>
          </p:cNvPr>
          <p:cNvSpPr>
            <a:spLocks noGrp="1"/>
          </p:cNvSpPr>
          <p:nvPr>
            <p:ph type="title"/>
          </p:nvPr>
        </p:nvSpPr>
        <p:spPr/>
        <p:txBody>
          <a:bodyPr/>
          <a:lstStyle/>
          <a:p>
            <a:r>
              <a:rPr lang="en-US" altLang="zh-CN" dirty="0"/>
              <a:t>Interruption!</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C894C833-8FD5-4A26-A251-EA6052E42908}"/>
                  </a:ext>
                </a:extLst>
              </p:cNvPr>
              <p:cNvSpPr>
                <a:spLocks noGrp="1"/>
              </p:cNvSpPr>
              <p:nvPr>
                <p:ph idx="1"/>
              </p:nvPr>
            </p:nvSpPr>
            <p:spPr/>
            <p:txBody>
              <a:bodyPr>
                <a:normAutofit lnSpcReduction="10000"/>
              </a:bodyPr>
              <a:lstStyle/>
              <a:p>
                <a:r>
                  <a:rPr lang="en-US" altLang="zh-CN" dirty="0"/>
                  <a:t>Kullback–</a:t>
                </a:r>
                <a:r>
                  <a:rPr lang="en-US" altLang="zh-CN" dirty="0" err="1"/>
                  <a:t>Leibler</a:t>
                </a:r>
                <a:r>
                  <a:rPr lang="en-US" altLang="zh-CN" dirty="0"/>
                  <a:t> Divergence – </a:t>
                </a:r>
                <a14:m>
                  <m:oMath xmlns:m="http://schemas.openxmlformats.org/officeDocument/2006/math">
                    <m:r>
                      <a:rPr lang="en-US" altLang="zh-CN" i="1">
                        <a:latin typeface="Cambria Math" panose="02040503050406030204" pitchFamily="18" charset="0"/>
                      </a:rPr>
                      <m:t>𝐾𝐿</m:t>
                    </m:r>
                    <m:d>
                      <m:dPr>
                        <m:ctrlPr>
                          <a:rPr lang="en-US" altLang="zh-CN" i="1">
                            <a:latin typeface="Cambria Math" panose="02040503050406030204" pitchFamily="18" charset="0"/>
                          </a:rPr>
                        </m:ctrlPr>
                      </m:dPr>
                      <m:e>
                        <m:r>
                          <a:rPr lang="en-US" altLang="zh-CN" i="1">
                            <a:latin typeface="Cambria Math" panose="02040503050406030204" pitchFamily="18" charset="0"/>
                          </a:rPr>
                          <m:t>𝑝</m:t>
                        </m:r>
                        <m:r>
                          <m:rPr>
                            <m:lit/>
                          </m:rPr>
                          <a:rPr lang="en-US" altLang="zh-CN" i="1">
                            <a:latin typeface="Cambria Math" panose="02040503050406030204" pitchFamily="18" charset="0"/>
                          </a:rPr>
                          <m:t>||</m:t>
                        </m:r>
                        <m:r>
                          <a:rPr lang="en-US" altLang="zh-CN" i="1">
                            <a:latin typeface="Cambria Math" panose="02040503050406030204" pitchFamily="18" charset="0"/>
                          </a:rPr>
                          <m:t>𝑞</m:t>
                        </m:r>
                      </m:e>
                    </m:d>
                  </m:oMath>
                </a14:m>
                <a:r>
                  <a:rPr lang="en-US" altLang="zh-CN" dirty="0"/>
                  <a:t> describes how probability distribution </a:t>
                </a:r>
                <a14:m>
                  <m:oMath xmlns:m="http://schemas.openxmlformats.org/officeDocument/2006/math">
                    <m:r>
                      <a:rPr lang="en-US" altLang="zh-CN" b="0" i="1" smtClean="0">
                        <a:latin typeface="Cambria Math" panose="02040503050406030204" pitchFamily="18" charset="0"/>
                      </a:rPr>
                      <m:t>𝑝</m:t>
                    </m:r>
                  </m:oMath>
                </a14:m>
                <a:r>
                  <a:rPr lang="en-US" altLang="zh-CN" dirty="0"/>
                  <a:t> diverges from expected probability distribution </a:t>
                </a:r>
                <a14:m>
                  <m:oMath xmlns:m="http://schemas.openxmlformats.org/officeDocument/2006/math">
                    <m:r>
                      <a:rPr lang="en-US" altLang="zh-CN" b="0" i="1" smtClean="0">
                        <a:latin typeface="Cambria Math" panose="02040503050406030204" pitchFamily="18" charset="0"/>
                      </a:rPr>
                      <m:t>𝑞</m:t>
                    </m:r>
                  </m:oMath>
                </a14:m>
                <a:r>
                  <a:rPr lang="en-US" altLang="zh-CN" dirty="0"/>
                  <a:t>.</a:t>
                </a:r>
              </a:p>
              <a:p>
                <a:pPr marL="0" indent="0">
                  <a:buNone/>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𝐾𝐿</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𝑝</m:t>
                          </m:r>
                          <m:r>
                            <m:rPr>
                              <m:lit/>
                            </m:rPr>
                            <a:rPr lang="en-US" altLang="zh-CN" b="0" i="1" smtClean="0">
                              <a:latin typeface="Cambria Math" panose="02040503050406030204" pitchFamily="18" charset="0"/>
                            </a:rPr>
                            <m:t>||</m:t>
                          </m:r>
                          <m:r>
                            <a:rPr lang="en-US" altLang="zh-CN" b="0" i="1" smtClean="0">
                              <a:latin typeface="Cambria Math" panose="02040503050406030204" pitchFamily="18" charset="0"/>
                            </a:rPr>
                            <m:t>𝑞</m:t>
                          </m:r>
                        </m:e>
                      </m:d>
                      <m:r>
                        <a:rPr lang="en-US" altLang="zh-CN" b="0" i="1" smtClean="0">
                          <a:latin typeface="Cambria Math" panose="02040503050406030204" pitchFamily="18" charset="0"/>
                        </a:rPr>
                        <m:t>=</m:t>
                      </m:r>
                      <m:nary>
                        <m:naryPr>
                          <m:supHide m:val="on"/>
                          <m:ctrlPr>
                            <a:rPr lang="en-US" altLang="zh-CN" b="0" i="1" smtClean="0">
                              <a:latin typeface="Cambria Math" panose="02040503050406030204" pitchFamily="18" charset="0"/>
                            </a:rPr>
                          </m:ctrlPr>
                        </m:naryPr>
                        <m:sub>
                          <m:r>
                            <a:rPr lang="en-US" altLang="zh-CN" b="0" i="1" smtClean="0">
                              <a:latin typeface="Cambria Math" panose="02040503050406030204" pitchFamily="18" charset="0"/>
                            </a:rPr>
                            <m:t>𝑥</m:t>
                          </m:r>
                        </m:sub>
                        <m:sup/>
                        <m:e>
                          <m:r>
                            <a:rPr lang="en-US" altLang="zh-CN" b="0" i="1" smtClean="0">
                              <a:latin typeface="Cambria Math" panose="02040503050406030204" pitchFamily="18" charset="0"/>
                            </a:rPr>
                            <m:t>𝑝</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log</m:t>
                              </m:r>
                            </m:fName>
                            <m:e>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𝑝</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num>
                                <m:den>
                                  <m:r>
                                    <a:rPr lang="en-US" altLang="zh-CN" b="0" i="1" smtClean="0">
                                      <a:latin typeface="Cambria Math" panose="02040503050406030204" pitchFamily="18" charset="0"/>
                                    </a:rPr>
                                    <m:t>𝑞</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den>
                              </m:f>
                            </m:e>
                          </m:func>
                          <m:r>
                            <a:rPr lang="en-US" altLang="zh-CN" b="0" i="1" smtClean="0">
                              <a:latin typeface="Cambria Math" panose="02040503050406030204" pitchFamily="18" charset="0"/>
                            </a:rPr>
                            <m:t>𝑑𝑥</m:t>
                          </m:r>
                        </m:e>
                      </m:nary>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𝐸</m:t>
                          </m:r>
                        </m:e>
                        <m:sub>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𝑝</m:t>
                          </m:r>
                        </m:sub>
                      </m:sSub>
                      <m:d>
                        <m:dPr>
                          <m:begChr m:val="["/>
                          <m:endChr m:val="]"/>
                          <m:ctrlPr>
                            <a:rPr lang="en-US" altLang="zh-CN" b="0" i="1" smtClean="0">
                              <a:latin typeface="Cambria Math" panose="02040503050406030204" pitchFamily="18" charset="0"/>
                            </a:rPr>
                          </m:ctrlPr>
                        </m:dPr>
                        <m:e>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log</m:t>
                              </m:r>
                            </m:fName>
                            <m:e>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𝑝</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num>
                                <m:den>
                                  <m:r>
                                    <a:rPr lang="en-US" altLang="zh-CN" b="0" i="1" smtClean="0">
                                      <a:latin typeface="Cambria Math" panose="02040503050406030204" pitchFamily="18" charset="0"/>
                                    </a:rPr>
                                    <m:t>𝑞</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den>
                              </m:f>
                            </m:e>
                          </m:func>
                        </m:e>
                      </m:d>
                      <m:r>
                        <a:rPr lang="en-US" altLang="zh-CN" b="0" i="1" smtClean="0">
                          <a:latin typeface="Cambria Math" panose="02040503050406030204" pitchFamily="18" charset="0"/>
                        </a:rPr>
                        <m:t>≠</m:t>
                      </m:r>
                      <m:r>
                        <a:rPr lang="en-US" altLang="zh-CN" b="0" i="1" smtClean="0">
                          <a:latin typeface="Cambria Math" panose="02040503050406030204" pitchFamily="18" charset="0"/>
                        </a:rPr>
                        <m:t>𝐾𝐿</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𝑞</m:t>
                          </m:r>
                          <m:r>
                            <m:rPr>
                              <m:lit/>
                            </m:rPr>
                            <a:rPr lang="en-US" altLang="zh-CN" b="0" i="1" smtClean="0">
                              <a:latin typeface="Cambria Math" panose="02040503050406030204" pitchFamily="18" charset="0"/>
                            </a:rPr>
                            <m:t>||</m:t>
                          </m:r>
                          <m:r>
                            <a:rPr lang="en-US" altLang="zh-CN" b="0" i="1" smtClean="0">
                              <a:latin typeface="Cambria Math" panose="02040503050406030204" pitchFamily="18" charset="0"/>
                            </a:rPr>
                            <m:t>𝑝</m:t>
                          </m:r>
                        </m:e>
                      </m:d>
                    </m:oMath>
                  </m:oMathPara>
                </a14:m>
                <a:endParaRPr lang="en-US" altLang="zh-CN" dirty="0"/>
              </a:p>
              <a:p>
                <a:pPr marL="0" indent="0">
                  <a:buNone/>
                </a:pPr>
                <a:r>
                  <a:rPr lang="en-US" altLang="zh-CN" b="0" dirty="0"/>
                  <a:t>	      </a:t>
                </a:r>
                <a14:m>
                  <m:oMath xmlns:m="http://schemas.openxmlformats.org/officeDocument/2006/math">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min</m:t>
                        </m:r>
                      </m:fName>
                      <m:e>
                        <m:r>
                          <a:rPr lang="en-US" altLang="zh-CN" b="0" i="1" smtClean="0">
                            <a:latin typeface="Cambria Math" panose="02040503050406030204" pitchFamily="18" charset="0"/>
                          </a:rPr>
                          <m:t>𝐾𝐿</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𝑝</m:t>
                            </m:r>
                            <m:r>
                              <m:rPr>
                                <m:lit/>
                              </m:rPr>
                              <a:rPr lang="en-US" altLang="zh-CN" b="0" i="1" smtClean="0">
                                <a:latin typeface="Cambria Math" panose="02040503050406030204" pitchFamily="18" charset="0"/>
                              </a:rPr>
                              <m:t>||</m:t>
                            </m:r>
                            <m:r>
                              <a:rPr lang="en-US" altLang="zh-CN" b="0" i="1" smtClean="0">
                                <a:latin typeface="Cambria Math" panose="02040503050406030204" pitchFamily="18" charset="0"/>
                              </a:rPr>
                              <m:t>𝑞</m:t>
                            </m:r>
                          </m:e>
                        </m:d>
                        <m:r>
                          <a:rPr lang="en-US" altLang="zh-CN" b="0" i="1" smtClean="0">
                            <a:latin typeface="Cambria Math" panose="02040503050406030204" pitchFamily="18" charset="0"/>
                          </a:rPr>
                          <m:t>=0</m:t>
                        </m:r>
                      </m:e>
                    </m:func>
                  </m:oMath>
                </a14:m>
                <a:r>
                  <a:rPr lang="en-US" altLang="zh-CN" dirty="0"/>
                  <a:t>, where </a:t>
                </a:r>
                <a14:m>
                  <m:oMath xmlns:m="http://schemas.openxmlformats.org/officeDocument/2006/math">
                    <m:r>
                      <a:rPr lang="en-US" altLang="zh-CN" i="1">
                        <a:latin typeface="Cambria Math" panose="02040503050406030204" pitchFamily="18" charset="0"/>
                      </a:rPr>
                      <m:t>𝑝</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rPr>
                      <m:t>=</m:t>
                    </m:r>
                    <m:r>
                      <a:rPr lang="en-US" altLang="zh-CN" i="1">
                        <a:latin typeface="Cambria Math" panose="02040503050406030204" pitchFamily="18" charset="0"/>
                      </a:rPr>
                      <m:t>𝑞</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oMath>
                </a14:m>
                <a:r>
                  <a:rPr lang="en-US" altLang="zh-CN" dirty="0"/>
                  <a:t> everywhere</a:t>
                </a:r>
              </a:p>
              <a:p>
                <a:r>
                  <a:rPr lang="en-US" altLang="zh-CN" dirty="0"/>
                  <a:t>Jensen-Shannon Divergence -- </a:t>
                </a:r>
                <a14:m>
                  <m:oMath xmlns:m="http://schemas.openxmlformats.org/officeDocument/2006/math">
                    <m:r>
                      <m:rPr>
                        <m:sty m:val="p"/>
                      </m:rPr>
                      <a:rPr lang="en-US" altLang="zh-CN" b="0" i="0" smtClean="0">
                        <a:latin typeface="Cambria Math" panose="02040503050406030204" pitchFamily="18" charset="0"/>
                      </a:rPr>
                      <m:t>JS</m:t>
                    </m:r>
                    <m:d>
                      <m:dPr>
                        <m:ctrlPr>
                          <a:rPr lang="en-US" altLang="zh-CN" i="1">
                            <a:latin typeface="Cambria Math" panose="02040503050406030204" pitchFamily="18" charset="0"/>
                          </a:rPr>
                        </m:ctrlPr>
                      </m:dPr>
                      <m:e>
                        <m:r>
                          <a:rPr lang="en-US" altLang="zh-CN" i="1">
                            <a:latin typeface="Cambria Math" panose="02040503050406030204" pitchFamily="18" charset="0"/>
                          </a:rPr>
                          <m:t>𝑝</m:t>
                        </m:r>
                        <m:r>
                          <m:rPr>
                            <m:lit/>
                          </m:rPr>
                          <a:rPr lang="en-US" altLang="zh-CN" i="1">
                            <a:latin typeface="Cambria Math" panose="02040503050406030204" pitchFamily="18" charset="0"/>
                          </a:rPr>
                          <m:t>||</m:t>
                        </m:r>
                        <m:r>
                          <a:rPr lang="en-US" altLang="zh-CN" i="1">
                            <a:latin typeface="Cambria Math" panose="02040503050406030204" pitchFamily="18" charset="0"/>
                          </a:rPr>
                          <m:t>𝑞</m:t>
                        </m:r>
                      </m:e>
                    </m:d>
                  </m:oMath>
                </a14:m>
                <a:r>
                  <a:rPr lang="zh-CN" altLang="en-US" dirty="0"/>
                  <a:t> </a:t>
                </a:r>
                <a:r>
                  <a:rPr lang="en-US" altLang="zh-CN" dirty="0"/>
                  <a:t>or </a:t>
                </a:r>
                <a14:m>
                  <m:oMath xmlns:m="http://schemas.openxmlformats.org/officeDocument/2006/math">
                    <m:r>
                      <m:rPr>
                        <m:sty m:val="p"/>
                      </m:rPr>
                      <a:rPr lang="en-US" altLang="zh-CN">
                        <a:latin typeface="Cambria Math" panose="02040503050406030204" pitchFamily="18" charset="0"/>
                      </a:rPr>
                      <m:t>JS</m:t>
                    </m:r>
                    <m:d>
                      <m:dPr>
                        <m:ctrlPr>
                          <a:rPr lang="en-US" altLang="zh-CN" i="1">
                            <a:latin typeface="Cambria Math" panose="02040503050406030204" pitchFamily="18" charset="0"/>
                          </a:rPr>
                        </m:ctrlPr>
                      </m:dPr>
                      <m:e>
                        <m:r>
                          <a:rPr lang="en-US" altLang="zh-CN" b="0" i="1" smtClean="0">
                            <a:latin typeface="Cambria Math" panose="02040503050406030204" pitchFamily="18" charset="0"/>
                          </a:rPr>
                          <m:t>𝑞</m:t>
                        </m:r>
                        <m:r>
                          <m:rPr>
                            <m:lit/>
                          </m:rPr>
                          <a:rPr lang="en-US" altLang="zh-CN" i="1">
                            <a:latin typeface="Cambria Math" panose="02040503050406030204" pitchFamily="18" charset="0"/>
                          </a:rPr>
                          <m:t>||</m:t>
                        </m:r>
                        <m:r>
                          <a:rPr lang="en-US" altLang="zh-CN" b="0" i="1" smtClean="0">
                            <a:latin typeface="Cambria Math" panose="02040503050406030204" pitchFamily="18" charset="0"/>
                          </a:rPr>
                          <m:t>𝑝</m:t>
                        </m:r>
                      </m:e>
                    </m:d>
                  </m:oMath>
                </a14:m>
                <a:r>
                  <a:rPr lang="zh-CN" altLang="en-US" dirty="0"/>
                  <a:t> </a:t>
                </a:r>
                <a:r>
                  <a:rPr lang="en-US" altLang="zh-CN" dirty="0"/>
                  <a:t>describes similarity between probability distribution </a:t>
                </a:r>
                <a14:m>
                  <m:oMath xmlns:m="http://schemas.openxmlformats.org/officeDocument/2006/math">
                    <m:r>
                      <a:rPr lang="en-US" altLang="zh-CN" i="1">
                        <a:latin typeface="Cambria Math" panose="02040503050406030204" pitchFamily="18" charset="0"/>
                      </a:rPr>
                      <m:t>𝑝</m:t>
                    </m:r>
                  </m:oMath>
                </a14:m>
                <a:r>
                  <a:rPr lang="en-US" altLang="zh-CN" dirty="0"/>
                  <a:t> and </a:t>
                </a:r>
                <a14:m>
                  <m:oMath xmlns:m="http://schemas.openxmlformats.org/officeDocument/2006/math">
                    <m:r>
                      <a:rPr lang="en-US" altLang="zh-CN" b="0" i="1" smtClean="0">
                        <a:latin typeface="Cambria Math" panose="02040503050406030204" pitchFamily="18" charset="0"/>
                      </a:rPr>
                      <m:t>𝑞</m:t>
                    </m:r>
                  </m:oMath>
                </a14:m>
                <a:r>
                  <a:rPr lang="en-US" altLang="zh-CN" dirty="0"/>
                  <a:t>.</a:t>
                </a:r>
              </a:p>
              <a:p>
                <a:pPr marL="0" indent="0">
                  <a:buNone/>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𝐽𝑆</m:t>
                      </m:r>
                      <m:d>
                        <m:dPr>
                          <m:ctrlPr>
                            <a:rPr lang="en-US" altLang="zh-CN" i="1">
                              <a:latin typeface="Cambria Math" panose="02040503050406030204" pitchFamily="18" charset="0"/>
                            </a:rPr>
                          </m:ctrlPr>
                        </m:dPr>
                        <m:e>
                          <m:r>
                            <a:rPr lang="en-US" altLang="zh-CN" i="1">
                              <a:latin typeface="Cambria Math" panose="02040503050406030204" pitchFamily="18" charset="0"/>
                            </a:rPr>
                            <m:t>𝑝</m:t>
                          </m:r>
                          <m:r>
                            <m:rPr>
                              <m:lit/>
                            </m:rPr>
                            <a:rPr lang="en-US" altLang="zh-CN" i="1">
                              <a:latin typeface="Cambria Math" panose="02040503050406030204" pitchFamily="18" charset="0"/>
                            </a:rPr>
                            <m:t>||</m:t>
                          </m:r>
                          <m:r>
                            <a:rPr lang="en-US" altLang="zh-CN" i="1">
                              <a:latin typeface="Cambria Math" panose="02040503050406030204" pitchFamily="18" charset="0"/>
                            </a:rPr>
                            <m:t>𝑞</m:t>
                          </m:r>
                        </m:e>
                      </m:d>
                      <m:r>
                        <a:rPr lang="en-US" altLang="zh-CN" i="1">
                          <a:latin typeface="Cambria Math" panose="02040503050406030204" pitchFamily="18" charset="0"/>
                        </a:rPr>
                        <m:t>=</m:t>
                      </m:r>
                      <m:r>
                        <a:rPr lang="en-US" altLang="zh-CN" b="0" i="1" smtClean="0">
                          <a:latin typeface="Cambria Math" panose="02040503050406030204" pitchFamily="18" charset="0"/>
                        </a:rPr>
                        <m:t>𝐽𝑆</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𝑞</m:t>
                          </m:r>
                          <m:r>
                            <m:rPr>
                              <m:lit/>
                            </m:rPr>
                            <a:rPr lang="en-US" altLang="zh-CN" b="0" i="1" smtClean="0">
                              <a:latin typeface="Cambria Math" panose="02040503050406030204" pitchFamily="18" charset="0"/>
                            </a:rPr>
                            <m:t>||</m:t>
                          </m:r>
                          <m:r>
                            <a:rPr lang="en-US" altLang="zh-CN" b="0" i="1" smtClean="0">
                              <a:latin typeface="Cambria Math" panose="02040503050406030204" pitchFamily="18" charset="0"/>
                            </a:rPr>
                            <m:t>𝑝</m:t>
                          </m:r>
                        </m:e>
                      </m:d>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2</m:t>
                          </m:r>
                        </m:den>
                      </m:f>
                      <m:r>
                        <a:rPr lang="en-US" altLang="zh-CN" b="0" i="1" smtClean="0">
                          <a:latin typeface="Cambria Math" panose="02040503050406030204" pitchFamily="18" charset="0"/>
                        </a:rPr>
                        <m:t>𝐾𝐿</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𝑝</m:t>
                          </m:r>
                          <m:r>
                            <m:rPr>
                              <m:lit/>
                            </m:rP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𝑝</m:t>
                              </m:r>
                              <m:r>
                                <a:rPr lang="en-US" altLang="zh-CN" b="0" i="1" smtClean="0">
                                  <a:latin typeface="Cambria Math" panose="02040503050406030204" pitchFamily="18" charset="0"/>
                                </a:rPr>
                                <m:t>+</m:t>
                              </m:r>
                              <m:r>
                                <a:rPr lang="en-US" altLang="zh-CN" b="0" i="1" smtClean="0">
                                  <a:latin typeface="Cambria Math" panose="02040503050406030204" pitchFamily="18" charset="0"/>
                                </a:rPr>
                                <m:t>𝑞</m:t>
                              </m:r>
                            </m:num>
                            <m:den>
                              <m:r>
                                <a:rPr lang="en-US" altLang="zh-CN" b="0" i="1" smtClean="0">
                                  <a:latin typeface="Cambria Math" panose="02040503050406030204" pitchFamily="18" charset="0"/>
                                </a:rPr>
                                <m:t>2</m:t>
                              </m:r>
                            </m:den>
                          </m:f>
                        </m:e>
                      </m:d>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2</m:t>
                          </m:r>
                        </m:den>
                      </m:f>
                      <m:r>
                        <a:rPr lang="en-US" altLang="zh-CN" b="0" i="1" smtClean="0">
                          <a:latin typeface="Cambria Math" panose="02040503050406030204" pitchFamily="18" charset="0"/>
                        </a:rPr>
                        <m:t>𝐾𝐿</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𝑞</m:t>
                          </m:r>
                          <m:r>
                            <m:rPr>
                              <m:lit/>
                            </m:rP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𝑝</m:t>
                              </m:r>
                              <m:r>
                                <a:rPr lang="en-US" altLang="zh-CN" b="0" i="1" smtClean="0">
                                  <a:latin typeface="Cambria Math" panose="02040503050406030204" pitchFamily="18" charset="0"/>
                                </a:rPr>
                                <m:t>+</m:t>
                              </m:r>
                              <m:r>
                                <a:rPr lang="en-US" altLang="zh-CN" b="0" i="1" smtClean="0">
                                  <a:latin typeface="Cambria Math" panose="02040503050406030204" pitchFamily="18" charset="0"/>
                                </a:rPr>
                                <m:t>𝑞</m:t>
                              </m:r>
                            </m:num>
                            <m:den>
                              <m:r>
                                <a:rPr lang="en-US" altLang="zh-CN" b="0" i="1" smtClean="0">
                                  <a:latin typeface="Cambria Math" panose="02040503050406030204" pitchFamily="18" charset="0"/>
                                </a:rPr>
                                <m:t>2</m:t>
                              </m:r>
                            </m:den>
                          </m:f>
                        </m:e>
                      </m:d>
                    </m:oMath>
                  </m:oMathPara>
                </a14:m>
                <a:endParaRPr lang="en-US" altLang="zh-CN" dirty="0"/>
              </a:p>
              <a:p>
                <a:pPr marL="0" indent="0">
                  <a:buNone/>
                </a:pPr>
                <a:r>
                  <a:rPr lang="en-US" altLang="zh-CN" dirty="0"/>
                  <a:t>    </a:t>
                </a:r>
                <a14:m>
                  <m:oMath xmlns:m="http://schemas.openxmlformats.org/officeDocument/2006/math">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min</m:t>
                        </m:r>
                      </m:fName>
                      <m:e>
                        <m:r>
                          <a:rPr lang="en-US" altLang="zh-CN" b="0" i="1" smtClean="0">
                            <a:latin typeface="Cambria Math" panose="02040503050406030204" pitchFamily="18" charset="0"/>
                          </a:rPr>
                          <m:t>𝐽𝑆</m:t>
                        </m:r>
                        <m:d>
                          <m:dPr>
                            <m:ctrlPr>
                              <a:rPr lang="en-US" altLang="zh-CN" i="1">
                                <a:latin typeface="Cambria Math" panose="02040503050406030204" pitchFamily="18" charset="0"/>
                              </a:rPr>
                            </m:ctrlPr>
                          </m:dPr>
                          <m:e>
                            <m:r>
                              <a:rPr lang="en-US" altLang="zh-CN" i="1">
                                <a:latin typeface="Cambria Math" panose="02040503050406030204" pitchFamily="18" charset="0"/>
                              </a:rPr>
                              <m:t>𝑝</m:t>
                            </m:r>
                            <m:r>
                              <m:rPr>
                                <m:lit/>
                              </m:rPr>
                              <a:rPr lang="en-US" altLang="zh-CN" i="1">
                                <a:latin typeface="Cambria Math" panose="02040503050406030204" pitchFamily="18" charset="0"/>
                              </a:rPr>
                              <m:t>||</m:t>
                            </m:r>
                            <m:r>
                              <a:rPr lang="en-US" altLang="zh-CN" i="1">
                                <a:latin typeface="Cambria Math" panose="02040503050406030204" pitchFamily="18" charset="0"/>
                              </a:rPr>
                              <m:t>𝑞</m:t>
                            </m:r>
                          </m:e>
                        </m:d>
                        <m:r>
                          <a:rPr lang="en-US" altLang="zh-CN" b="0" i="1" smtClean="0">
                            <a:latin typeface="Cambria Math" panose="02040503050406030204" pitchFamily="18" charset="0"/>
                          </a:rPr>
                          <m:t>=</m:t>
                        </m:r>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min</m:t>
                            </m:r>
                          </m:fName>
                          <m:e>
                            <m:r>
                              <a:rPr lang="en-US" altLang="zh-CN" b="0" i="1" smtClean="0">
                                <a:latin typeface="Cambria Math" panose="02040503050406030204" pitchFamily="18" charset="0"/>
                              </a:rPr>
                              <m:t>𝐽𝑆</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𝑞</m:t>
                                </m:r>
                                <m:r>
                                  <m:rPr>
                                    <m:lit/>
                                  </m:rPr>
                                  <a:rPr lang="en-US" altLang="zh-CN" b="0" i="1" smtClean="0">
                                    <a:latin typeface="Cambria Math" panose="02040503050406030204" pitchFamily="18" charset="0"/>
                                  </a:rPr>
                                  <m:t>||</m:t>
                                </m:r>
                                <m:r>
                                  <a:rPr lang="en-US" altLang="zh-CN" b="0" i="1" smtClean="0">
                                    <a:latin typeface="Cambria Math" panose="02040503050406030204" pitchFamily="18" charset="0"/>
                                  </a:rPr>
                                  <m:t>𝑝</m:t>
                                </m:r>
                              </m:e>
                            </m:d>
                          </m:e>
                        </m:func>
                        <m:r>
                          <a:rPr lang="en-US" altLang="zh-CN" i="1">
                            <a:latin typeface="Cambria Math" panose="02040503050406030204" pitchFamily="18" charset="0"/>
                          </a:rPr>
                          <m:t>=0</m:t>
                        </m:r>
                      </m:e>
                    </m:func>
                  </m:oMath>
                </a14:m>
                <a:r>
                  <a:rPr lang="en-US" altLang="zh-CN" dirty="0"/>
                  <a:t>, where </a:t>
                </a:r>
                <a14:m>
                  <m:oMath xmlns:m="http://schemas.openxmlformats.org/officeDocument/2006/math">
                    <m:r>
                      <a:rPr lang="en-US" altLang="zh-CN" i="1">
                        <a:latin typeface="Cambria Math" panose="02040503050406030204" pitchFamily="18" charset="0"/>
                      </a:rPr>
                      <m:t>𝑝</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rPr>
                      <m:t>=</m:t>
                    </m:r>
                    <m:r>
                      <a:rPr lang="en-US" altLang="zh-CN" i="1">
                        <a:latin typeface="Cambria Math" panose="02040503050406030204" pitchFamily="18" charset="0"/>
                      </a:rPr>
                      <m:t>𝑞</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oMath>
                </a14:m>
                <a:r>
                  <a:rPr lang="en-US" altLang="zh-CN" dirty="0"/>
                  <a:t> everywhere</a:t>
                </a:r>
              </a:p>
              <a:p>
                <a:pPr marL="0" indent="0">
                  <a:buNone/>
                </a:pPr>
                <a:endParaRPr lang="en-US" altLang="zh-CN" dirty="0"/>
              </a:p>
            </p:txBody>
          </p:sp>
        </mc:Choice>
        <mc:Fallback xmlns="">
          <p:sp>
            <p:nvSpPr>
              <p:cNvPr id="3" name="内容占位符 2">
                <a:extLst>
                  <a:ext uri="{FF2B5EF4-FFF2-40B4-BE49-F238E27FC236}">
                    <a16:creationId xmlns:a16="http://schemas.microsoft.com/office/drawing/2014/main" id="{C894C833-8FD5-4A26-A251-EA6052E42908}"/>
                  </a:ext>
                </a:extLst>
              </p:cNvPr>
              <p:cNvSpPr>
                <a:spLocks noGrp="1" noRot="1" noChangeAspect="1" noMove="1" noResize="1" noEditPoints="1" noAdjustHandles="1" noChangeArrowheads="1" noChangeShapeType="1" noTextEdit="1"/>
              </p:cNvSpPr>
              <p:nvPr>
                <p:ph idx="1"/>
              </p:nvPr>
            </p:nvSpPr>
            <p:spPr>
              <a:blipFill>
                <a:blip r:embed="rId2"/>
                <a:stretch>
                  <a:fillRect l="-1043" t="-3221" r="-115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2240126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E3EB89-5174-4C70-B4A5-7608EC5BDC2F}"/>
              </a:ext>
            </a:extLst>
          </p:cNvPr>
          <p:cNvSpPr>
            <a:spLocks noGrp="1"/>
          </p:cNvSpPr>
          <p:nvPr>
            <p:ph type="title"/>
          </p:nvPr>
        </p:nvSpPr>
        <p:spPr/>
        <p:txBody>
          <a:bodyPr/>
          <a:lstStyle/>
          <a:p>
            <a:r>
              <a:rPr lang="en-US" altLang="zh-CN" dirty="0"/>
              <a:t>Global Optimality – Optimal Generator</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88FA5641-32AD-4F81-8B66-B60B59EABF52}"/>
                  </a:ext>
                </a:extLst>
              </p:cNvPr>
              <p:cNvSpPr>
                <a:spLocks noGrp="1"/>
              </p:cNvSpPr>
              <p:nvPr>
                <p:ph idx="1"/>
              </p:nvPr>
            </p:nvSpPr>
            <p:spPr/>
            <p:txBody>
              <a:bodyPr>
                <a:normAutofit fontScale="85000" lnSpcReduction="10000"/>
              </a:bodyPr>
              <a:lstStyle/>
              <a:p>
                <a:r>
                  <a:rPr lang="en-US" altLang="zh-CN" dirty="0"/>
                  <a:t>Theorem 1. </a:t>
                </a:r>
                <a14:m>
                  <m:oMath xmlns:m="http://schemas.openxmlformats.org/officeDocument/2006/math">
                    <m:r>
                      <a:rPr lang="en-US" altLang="zh-CN" b="0" i="1" smtClean="0">
                        <a:latin typeface="Cambria Math" panose="02040503050406030204" pitchFamily="18" charset="0"/>
                      </a:rPr>
                      <m:t>𝐶</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𝐺</m:t>
                        </m:r>
                      </m:e>
                    </m:d>
                  </m:oMath>
                </a14:m>
                <a:r>
                  <a:rPr lang="zh-CN" altLang="en-US" dirty="0"/>
                  <a:t> </a:t>
                </a:r>
                <a:r>
                  <a:rPr lang="en-US" altLang="zh-CN" dirty="0"/>
                  <a:t>achieves its minimum </a:t>
                </a:r>
                <a14:m>
                  <m:oMath xmlns:m="http://schemas.openxmlformats.org/officeDocument/2006/math">
                    <m:r>
                      <a:rPr lang="en-US" altLang="zh-CN" b="0" i="1" smtClean="0">
                        <a:latin typeface="Cambria Math" panose="02040503050406030204" pitchFamily="18" charset="0"/>
                      </a:rPr>
                      <m:t>−</m:t>
                    </m:r>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log</m:t>
                        </m:r>
                      </m:fName>
                      <m:e>
                        <m:r>
                          <a:rPr lang="en-US" altLang="zh-CN" b="0" i="1" smtClean="0">
                            <a:latin typeface="Cambria Math" panose="02040503050406030204" pitchFamily="18" charset="0"/>
                          </a:rPr>
                          <m:t>4</m:t>
                        </m:r>
                      </m:e>
                    </m:func>
                  </m:oMath>
                </a14:m>
                <a:r>
                  <a:rPr lang="en-US" altLang="zh-CN" dirty="0"/>
                  <a:t>, when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𝑑𝑎𝑡𝑎</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𝑔</m:t>
                        </m:r>
                      </m:sub>
                    </m:sSub>
                  </m:oMath>
                </a14:m>
                <a:r>
                  <a:rPr lang="en-US" altLang="zh-CN" dirty="0"/>
                  <a:t>.</a:t>
                </a:r>
              </a:p>
              <a:p>
                <a:r>
                  <a:rPr lang="en-US" altLang="zh-CN" dirty="0"/>
                  <a:t>Proof. </a:t>
                </a:r>
                <a14:m>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𝐶</m:t>
                        </m:r>
                      </m:e>
                      <m:sup>
                        <m:r>
                          <a:rPr lang="en-US" altLang="zh-CN" b="0" i="1" smtClean="0">
                            <a:latin typeface="Cambria Math" panose="02040503050406030204" pitchFamily="18" charset="0"/>
                          </a:rPr>
                          <m:t>∗</m:t>
                        </m:r>
                      </m:sup>
                    </m:sSup>
                    <m:r>
                      <a:rPr lang="en-US" altLang="zh-CN" b="0" i="1" smtClean="0">
                        <a:latin typeface="Cambria Math" panose="02040503050406030204" pitchFamily="18" charset="0"/>
                      </a:rPr>
                      <m:t>=</m:t>
                    </m:r>
                    <m:func>
                      <m:funcPr>
                        <m:ctrlPr>
                          <a:rPr lang="en-US" altLang="zh-CN" b="0" i="1" smtClean="0">
                            <a:latin typeface="Cambria Math" panose="02040503050406030204" pitchFamily="18" charset="0"/>
                          </a:rPr>
                        </m:ctrlPr>
                      </m:funcPr>
                      <m:fName>
                        <m:limLow>
                          <m:limLowPr>
                            <m:ctrlPr>
                              <a:rPr lang="en-US" altLang="zh-CN" b="0" i="1" smtClean="0">
                                <a:latin typeface="Cambria Math" panose="02040503050406030204" pitchFamily="18" charset="0"/>
                              </a:rPr>
                            </m:ctrlPr>
                          </m:limLowPr>
                          <m:e>
                            <m:r>
                              <m:rPr>
                                <m:sty m:val="p"/>
                              </m:rPr>
                              <a:rPr lang="en-US" altLang="zh-CN" b="0" i="0" smtClean="0">
                                <a:latin typeface="Cambria Math" panose="02040503050406030204" pitchFamily="18" charset="0"/>
                              </a:rPr>
                              <m:t>max</m:t>
                            </m:r>
                          </m:e>
                          <m:lim>
                            <m:r>
                              <a:rPr lang="en-US" altLang="zh-CN" b="0" i="1" smtClean="0">
                                <a:latin typeface="Cambria Math" panose="02040503050406030204" pitchFamily="18" charset="0"/>
                              </a:rPr>
                              <m:t>𝐺</m:t>
                            </m:r>
                          </m:lim>
                        </m:limLow>
                      </m:fName>
                      <m:e>
                        <m:r>
                          <a:rPr lang="en-US" altLang="zh-CN" b="0" i="1" smtClean="0">
                            <a:latin typeface="Cambria Math" panose="02040503050406030204" pitchFamily="18" charset="0"/>
                          </a:rPr>
                          <m:t>𝐶</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𝐺</m:t>
                            </m:r>
                          </m:e>
                        </m:d>
                      </m:e>
                    </m:func>
                  </m:oMath>
                </a14:m>
                <a:endParaRPr lang="en-US" altLang="zh-CN" dirty="0"/>
              </a:p>
              <a:p>
                <a:pPr marL="0" indent="0">
                  <a:buNone/>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𝐶</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𝐺</m:t>
                          </m:r>
                        </m:e>
                      </m:d>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𝐸</m:t>
                          </m:r>
                        </m:e>
                        <m:sub>
                          <m:r>
                            <a:rPr lang="en-US" altLang="zh-CN" i="1">
                              <a:latin typeface="Cambria Math" panose="02040503050406030204" pitchFamily="18" charset="0"/>
                            </a:rPr>
                            <m:t>𝑥</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𝑑𝑎𝑡𝑎</m:t>
                              </m:r>
                            </m:sub>
                          </m:sSub>
                        </m:sub>
                      </m:sSub>
                      <m:d>
                        <m:dPr>
                          <m:begChr m:val="["/>
                          <m:endChr m:val="]"/>
                          <m:ctrlPr>
                            <a:rPr lang="en-US" altLang="zh-CN" i="1">
                              <a:latin typeface="Cambria Math" panose="02040503050406030204" pitchFamily="18" charset="0"/>
                            </a:rPr>
                          </m:ctrlPr>
                        </m:dPr>
                        <m:e>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log</m:t>
                              </m:r>
                            </m:fName>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𝑑𝑎𝑡𝑎</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𝑥</m:t>
                                      </m:r>
                                    </m:e>
                                  </m:d>
                                </m:num>
                                <m:den>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𝑑𝑎𝑡𝑎</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𝑔</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𝑥</m:t>
                                      </m:r>
                                    </m:e>
                                  </m:d>
                                </m:den>
                              </m:f>
                            </m:e>
                          </m:func>
                        </m:e>
                      </m:d>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𝐸</m:t>
                          </m:r>
                        </m:e>
                        <m:sub>
                          <m:r>
                            <a:rPr lang="en-US" altLang="zh-CN" i="1">
                              <a:latin typeface="Cambria Math" panose="02040503050406030204" pitchFamily="18" charset="0"/>
                            </a:rPr>
                            <m:t>𝑥</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𝑔</m:t>
                              </m:r>
                            </m:sub>
                          </m:sSub>
                        </m:sub>
                      </m:sSub>
                      <m:d>
                        <m:dPr>
                          <m:begChr m:val="["/>
                          <m:endChr m:val="]"/>
                          <m:ctrlPr>
                            <a:rPr lang="en-US" altLang="zh-CN" i="1">
                              <a:latin typeface="Cambria Math" panose="02040503050406030204" pitchFamily="18" charset="0"/>
                            </a:rPr>
                          </m:ctrlPr>
                        </m:dPr>
                        <m:e>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log</m:t>
                              </m:r>
                            </m:fName>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𝑔</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𝑥</m:t>
                                      </m:r>
                                    </m:e>
                                  </m:d>
                                </m:num>
                                <m:den>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𝑑𝑎𝑡𝑎</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𝑔</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𝑥</m:t>
                                      </m:r>
                                    </m:e>
                                  </m:d>
                                </m:den>
                              </m:f>
                            </m:e>
                          </m:func>
                        </m:e>
                      </m:d>
                      <m:r>
                        <a:rPr lang="en-US" altLang="zh-CN" b="0" i="1" smtClean="0">
                          <a:latin typeface="Cambria Math" panose="02040503050406030204" pitchFamily="18" charset="0"/>
                        </a:rPr>
                        <m:t>=−</m:t>
                      </m:r>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log</m:t>
                          </m:r>
                        </m:fName>
                        <m:e>
                          <m:r>
                            <a:rPr lang="en-US" altLang="zh-CN" b="0" i="1" smtClean="0">
                              <a:latin typeface="Cambria Math" panose="02040503050406030204" pitchFamily="18" charset="0"/>
                            </a:rPr>
                            <m:t>4</m:t>
                          </m:r>
                        </m:e>
                      </m:func>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𝐸</m:t>
                          </m:r>
                        </m:e>
                        <m:sub>
                          <m:r>
                            <a:rPr lang="en-US" altLang="zh-CN" i="1">
                              <a:latin typeface="Cambria Math" panose="02040503050406030204" pitchFamily="18" charset="0"/>
                            </a:rPr>
                            <m:t>𝑥</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𝑑𝑎𝑡𝑎</m:t>
                              </m:r>
                            </m:sub>
                          </m:sSub>
                        </m:sub>
                      </m:sSub>
                      <m:d>
                        <m:dPr>
                          <m:begChr m:val="["/>
                          <m:endChr m:val="]"/>
                          <m:ctrlPr>
                            <a:rPr lang="en-US" altLang="zh-CN" i="1">
                              <a:latin typeface="Cambria Math" panose="02040503050406030204" pitchFamily="18" charset="0"/>
                            </a:rPr>
                          </m:ctrlPr>
                        </m:dPr>
                        <m:e>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log</m:t>
                              </m:r>
                            </m:fName>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𝑑𝑎𝑡𝑎</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𝑥</m:t>
                                      </m:r>
                                    </m:e>
                                  </m:d>
                                </m:num>
                                <m:den>
                                  <m:f>
                                    <m:fPr>
                                      <m:ctrlPr>
                                        <a:rPr lang="en-US" altLang="zh-CN" b="0" i="1" smtClean="0">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𝑑𝑎𝑡𝑎</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𝑔</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𝑥</m:t>
                                          </m:r>
                                        </m:e>
                                      </m:d>
                                    </m:num>
                                    <m:den>
                                      <m:r>
                                        <a:rPr lang="en-US" altLang="zh-CN" b="0" i="1" smtClean="0">
                                          <a:latin typeface="Cambria Math" panose="02040503050406030204" pitchFamily="18" charset="0"/>
                                        </a:rPr>
                                        <m:t>2</m:t>
                                      </m:r>
                                    </m:den>
                                  </m:f>
                                </m:den>
                              </m:f>
                            </m:e>
                          </m:func>
                        </m:e>
                      </m:d>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𝐸</m:t>
                          </m:r>
                        </m:e>
                        <m:sub>
                          <m:r>
                            <a:rPr lang="en-US" altLang="zh-CN" i="1">
                              <a:latin typeface="Cambria Math" panose="02040503050406030204" pitchFamily="18" charset="0"/>
                            </a:rPr>
                            <m:t>𝑥</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𝑔</m:t>
                              </m:r>
                            </m:sub>
                          </m:sSub>
                        </m:sub>
                      </m:sSub>
                      <m:d>
                        <m:dPr>
                          <m:begChr m:val="["/>
                          <m:endChr m:val="]"/>
                          <m:ctrlPr>
                            <a:rPr lang="en-US" altLang="zh-CN" i="1">
                              <a:latin typeface="Cambria Math" panose="02040503050406030204" pitchFamily="18" charset="0"/>
                            </a:rPr>
                          </m:ctrlPr>
                        </m:dPr>
                        <m:e>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log</m:t>
                              </m:r>
                            </m:fName>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𝑔</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𝑥</m:t>
                                      </m:r>
                                    </m:e>
                                  </m:d>
                                </m:num>
                                <m:den>
                                  <m:f>
                                    <m:fPr>
                                      <m:ctrlPr>
                                        <a:rPr lang="en-US" altLang="zh-CN" b="0" i="1" smtClean="0">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𝑑𝑎𝑡𝑎</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𝑔</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𝑥</m:t>
                                          </m:r>
                                        </m:e>
                                      </m:d>
                                    </m:num>
                                    <m:den>
                                      <m:r>
                                        <a:rPr lang="en-US" altLang="zh-CN" b="0" i="1" smtClean="0">
                                          <a:latin typeface="Cambria Math" panose="02040503050406030204" pitchFamily="18" charset="0"/>
                                        </a:rPr>
                                        <m:t>2</m:t>
                                      </m:r>
                                    </m:den>
                                  </m:f>
                                </m:den>
                              </m:f>
                            </m:e>
                          </m:func>
                        </m:e>
                      </m:d>
                      <m:r>
                        <a:rPr lang="en-US" altLang="zh-CN" b="0" i="1" smtClean="0">
                          <a:latin typeface="Cambria Math" panose="02040503050406030204" pitchFamily="18" charset="0"/>
                        </a:rPr>
                        <m:t>=−</m:t>
                      </m:r>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log</m:t>
                          </m:r>
                        </m:fName>
                        <m:e>
                          <m:r>
                            <a:rPr lang="en-US" altLang="zh-CN" b="0" i="1" smtClean="0">
                              <a:latin typeface="Cambria Math" panose="02040503050406030204" pitchFamily="18" charset="0"/>
                            </a:rPr>
                            <m:t>4</m:t>
                          </m:r>
                        </m:e>
                      </m:func>
                      <m:r>
                        <a:rPr lang="en-US" altLang="zh-CN" b="0" i="1" smtClean="0">
                          <a:latin typeface="Cambria Math" panose="02040503050406030204" pitchFamily="18" charset="0"/>
                        </a:rPr>
                        <m:t>+</m:t>
                      </m:r>
                      <m:r>
                        <a:rPr lang="en-US" altLang="zh-CN" b="0" i="1" smtClean="0">
                          <a:latin typeface="Cambria Math" panose="02040503050406030204" pitchFamily="18" charset="0"/>
                        </a:rPr>
                        <m:t>𝐾𝐿</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𝑑𝑎𝑡𝑎</m:t>
                              </m:r>
                            </m:sub>
                          </m:sSub>
                          <m:r>
                            <m:rPr>
                              <m:lit/>
                            </m:rP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𝑑𝑎𝑡𝑎</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𝑔</m:t>
                                  </m:r>
                                </m:sub>
                              </m:sSub>
                            </m:num>
                            <m:den>
                              <m:r>
                                <a:rPr lang="en-US" altLang="zh-CN" b="0" i="1" smtClean="0">
                                  <a:latin typeface="Cambria Math" panose="02040503050406030204" pitchFamily="18" charset="0"/>
                                </a:rPr>
                                <m:t>2</m:t>
                              </m:r>
                            </m:den>
                          </m:f>
                        </m:e>
                      </m:d>
                      <m:r>
                        <a:rPr lang="en-US" altLang="zh-CN" b="0" i="1" smtClean="0">
                          <a:latin typeface="Cambria Math" panose="02040503050406030204" pitchFamily="18" charset="0"/>
                        </a:rPr>
                        <m:t>+</m:t>
                      </m:r>
                      <m:r>
                        <a:rPr lang="en-US" altLang="zh-CN" b="0" i="1" smtClean="0">
                          <a:latin typeface="Cambria Math" panose="02040503050406030204" pitchFamily="18" charset="0"/>
                        </a:rPr>
                        <m:t>𝐾𝐿</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𝑔</m:t>
                              </m:r>
                            </m:sub>
                          </m:sSub>
                          <m:r>
                            <m:rPr>
                              <m:lit/>
                            </m:rP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𝑑𝑎𝑡𝑎</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𝑔</m:t>
                                  </m:r>
                                </m:sub>
                              </m:sSub>
                            </m:num>
                            <m:den>
                              <m:r>
                                <a:rPr lang="en-US" altLang="zh-CN" b="0" i="1" smtClean="0">
                                  <a:latin typeface="Cambria Math" panose="02040503050406030204" pitchFamily="18" charset="0"/>
                                </a:rPr>
                                <m:t>2</m:t>
                              </m:r>
                            </m:den>
                          </m:f>
                        </m:e>
                      </m:d>
                      <m:r>
                        <a:rPr lang="en-US" altLang="zh-CN" b="0" i="1" smtClean="0">
                          <a:latin typeface="Cambria Math" panose="02040503050406030204" pitchFamily="18" charset="0"/>
                        </a:rPr>
                        <m:t>=−</m:t>
                      </m:r>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log</m:t>
                          </m:r>
                        </m:fName>
                        <m:e>
                          <m:r>
                            <a:rPr lang="en-US" altLang="zh-CN" b="0" i="1" smtClean="0">
                              <a:latin typeface="Cambria Math" panose="02040503050406030204" pitchFamily="18" charset="0"/>
                            </a:rPr>
                            <m:t>4</m:t>
                          </m:r>
                        </m:e>
                      </m:func>
                      <m:r>
                        <a:rPr lang="en-US" altLang="zh-CN" b="0" i="1" smtClean="0">
                          <a:latin typeface="Cambria Math" panose="02040503050406030204" pitchFamily="18" charset="0"/>
                        </a:rPr>
                        <m:t>+2⋅</m:t>
                      </m:r>
                      <m:r>
                        <a:rPr lang="en-US" altLang="zh-CN" b="0" i="1" smtClean="0">
                          <a:latin typeface="Cambria Math" panose="02040503050406030204" pitchFamily="18" charset="0"/>
                        </a:rPr>
                        <m:t>𝐽𝑆</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𝑑𝑎𝑡𝑎</m:t>
                          </m:r>
                        </m:sub>
                      </m:sSub>
                      <m:r>
                        <m:rPr>
                          <m:lit/>
                        </m:rP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𝑔</m:t>
                          </m:r>
                        </m:sub>
                      </m:sSub>
                      <m:r>
                        <a:rPr lang="en-US" altLang="zh-CN" b="0" i="1" smtClean="0">
                          <a:latin typeface="Cambria Math" panose="02040503050406030204" pitchFamily="18" charset="0"/>
                        </a:rPr>
                        <m:t>)</m:t>
                      </m:r>
                    </m:oMath>
                  </m:oMathPara>
                </a14:m>
                <a:endParaRPr lang="en-US" altLang="zh-CN" dirty="0"/>
              </a:p>
              <a:p>
                <a:pPr marL="0" indent="0">
                  <a:buNone/>
                </a:pPr>
                <a:r>
                  <a:rPr lang="en-US" altLang="zh-CN" dirty="0"/>
                  <a:t>    </a:t>
                </a:r>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𝐶</m:t>
                        </m:r>
                      </m:e>
                      <m:sup>
                        <m:r>
                          <a:rPr lang="en-US" altLang="zh-CN" i="1">
                            <a:latin typeface="Cambria Math" panose="02040503050406030204" pitchFamily="18" charset="0"/>
                          </a:rPr>
                          <m:t>∗</m:t>
                        </m:r>
                      </m:sup>
                    </m:sSup>
                    <m:r>
                      <a:rPr lang="en-US" altLang="zh-CN" i="1">
                        <a:latin typeface="Cambria Math" panose="02040503050406030204" pitchFamily="18" charset="0"/>
                      </a:rPr>
                      <m:t>=</m:t>
                    </m:r>
                    <m:func>
                      <m:funcPr>
                        <m:ctrlPr>
                          <a:rPr lang="en-US" altLang="zh-CN" i="1">
                            <a:latin typeface="Cambria Math" panose="02040503050406030204" pitchFamily="18" charset="0"/>
                          </a:rPr>
                        </m:ctrlPr>
                      </m:funcPr>
                      <m:fName>
                        <m:limLow>
                          <m:limLowPr>
                            <m:ctrlPr>
                              <a:rPr lang="en-US" altLang="zh-CN" i="1">
                                <a:latin typeface="Cambria Math" panose="02040503050406030204" pitchFamily="18" charset="0"/>
                              </a:rPr>
                            </m:ctrlPr>
                          </m:limLowPr>
                          <m:e>
                            <m:r>
                              <m:rPr>
                                <m:sty m:val="p"/>
                              </m:rPr>
                              <a:rPr lang="en-US" altLang="zh-CN">
                                <a:latin typeface="Cambria Math" panose="02040503050406030204" pitchFamily="18" charset="0"/>
                              </a:rPr>
                              <m:t>max</m:t>
                            </m:r>
                          </m:e>
                          <m:lim>
                            <m:r>
                              <a:rPr lang="en-US" altLang="zh-CN" i="1">
                                <a:latin typeface="Cambria Math" panose="02040503050406030204" pitchFamily="18" charset="0"/>
                              </a:rPr>
                              <m:t>𝐺</m:t>
                            </m:r>
                          </m:lim>
                        </m:limLow>
                      </m:fName>
                      <m:e>
                        <m:r>
                          <a:rPr lang="en-US" altLang="zh-CN" i="1">
                            <a:latin typeface="Cambria Math" panose="02040503050406030204" pitchFamily="18" charset="0"/>
                          </a:rPr>
                          <m:t>𝐶</m:t>
                        </m:r>
                        <m:d>
                          <m:dPr>
                            <m:ctrlPr>
                              <a:rPr lang="en-US" altLang="zh-CN" i="1">
                                <a:latin typeface="Cambria Math" panose="02040503050406030204" pitchFamily="18" charset="0"/>
                              </a:rPr>
                            </m:ctrlPr>
                          </m:dPr>
                          <m:e>
                            <m:r>
                              <a:rPr lang="en-US" altLang="zh-CN" i="1">
                                <a:latin typeface="Cambria Math" panose="02040503050406030204" pitchFamily="18" charset="0"/>
                              </a:rPr>
                              <m:t>𝐺</m:t>
                            </m:r>
                          </m:e>
                        </m:d>
                      </m:e>
                    </m:func>
                    <m:r>
                      <a:rPr lang="en-US" altLang="zh-CN" b="0" i="1" smtClean="0">
                        <a:latin typeface="Cambria Math" panose="02040503050406030204" pitchFamily="18" charset="0"/>
                      </a:rPr>
                      <m:t>=−</m:t>
                    </m:r>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log</m:t>
                        </m:r>
                      </m:fName>
                      <m:e>
                        <m:r>
                          <a:rPr lang="en-US" altLang="zh-CN" b="0" i="1" smtClean="0">
                            <a:latin typeface="Cambria Math" panose="02040503050406030204" pitchFamily="18" charset="0"/>
                          </a:rPr>
                          <m:t>4</m:t>
                        </m:r>
                      </m:e>
                    </m:func>
                  </m:oMath>
                </a14:m>
                <a:r>
                  <a:rPr lang="en-US" altLang="zh-CN" dirty="0"/>
                  <a:t>, where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𝑑𝑎𝑡𝑎</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𝑔</m:t>
                        </m:r>
                      </m:sub>
                    </m:sSub>
                  </m:oMath>
                </a14:m>
                <a:r>
                  <a:rPr lang="en-US" altLang="zh-CN" dirty="0"/>
                  <a:t>.</a:t>
                </a:r>
              </a:p>
            </p:txBody>
          </p:sp>
        </mc:Choice>
        <mc:Fallback xmlns="">
          <p:sp>
            <p:nvSpPr>
              <p:cNvPr id="3" name="内容占位符 2">
                <a:extLst>
                  <a:ext uri="{FF2B5EF4-FFF2-40B4-BE49-F238E27FC236}">
                    <a16:creationId xmlns:a16="http://schemas.microsoft.com/office/drawing/2014/main" id="{88FA5641-32AD-4F81-8B66-B60B59EABF52}"/>
                  </a:ext>
                </a:extLst>
              </p:cNvPr>
              <p:cNvSpPr>
                <a:spLocks noGrp="1" noRot="1" noChangeAspect="1" noMove="1" noResize="1" noEditPoints="1" noAdjustHandles="1" noChangeArrowheads="1" noChangeShapeType="1" noTextEdit="1"/>
              </p:cNvSpPr>
              <p:nvPr>
                <p:ph idx="1"/>
              </p:nvPr>
            </p:nvSpPr>
            <p:spPr>
              <a:blipFill>
                <a:blip r:embed="rId2"/>
                <a:stretch>
                  <a:fillRect l="-812" t="-224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3438379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E335DA-6020-47F5-A9C1-F13B44567B97}"/>
              </a:ext>
            </a:extLst>
          </p:cNvPr>
          <p:cNvSpPr>
            <a:spLocks noGrp="1"/>
          </p:cNvSpPr>
          <p:nvPr>
            <p:ph type="title"/>
          </p:nvPr>
        </p:nvSpPr>
        <p:spPr/>
        <p:txBody>
          <a:bodyPr/>
          <a:lstStyle/>
          <a:p>
            <a:r>
              <a:rPr lang="en-US" altLang="zh-CN" dirty="0"/>
              <a:t>Global Optimality – Implication</a:t>
            </a:r>
            <a:endParaRPr lang="zh-CN" altLang="en-US" dirty="0"/>
          </a:p>
        </p:txBody>
      </p:sp>
      <p:sp>
        <p:nvSpPr>
          <p:cNvPr id="3" name="内容占位符 2">
            <a:extLst>
              <a:ext uri="{FF2B5EF4-FFF2-40B4-BE49-F238E27FC236}">
                <a16:creationId xmlns:a16="http://schemas.microsoft.com/office/drawing/2014/main" id="{6A699293-9BC6-435B-A4BE-86FE8E0B1A7B}"/>
              </a:ext>
            </a:extLst>
          </p:cNvPr>
          <p:cNvSpPr>
            <a:spLocks noGrp="1"/>
          </p:cNvSpPr>
          <p:nvPr>
            <p:ph idx="1"/>
          </p:nvPr>
        </p:nvSpPr>
        <p:spPr/>
        <p:txBody>
          <a:bodyPr/>
          <a:lstStyle/>
          <a:p>
            <a:r>
              <a:rPr lang="en-US" altLang="zh-CN" dirty="0"/>
              <a:t>If the discriminator is always good at distinguishing the fake samples and the real samples, the generator is able to generate more vivid samples.</a:t>
            </a:r>
          </a:p>
          <a:p>
            <a:r>
              <a:rPr lang="en-US" altLang="zh-CN" dirty="0"/>
              <a:t>When the minimax game reaches its optimality, the distribution of the generated samples will be exactly same as the real distribution, which means the generator is able to generate “real samples”.</a:t>
            </a:r>
          </a:p>
          <a:p>
            <a:r>
              <a:rPr lang="en-US" altLang="zh-CN" dirty="0"/>
              <a:t>The loss function is essentially the similarity between the generated distribution and the real data distribution by JS divergence.</a:t>
            </a:r>
            <a:endParaRPr lang="zh-CN" altLang="en-US" dirty="0"/>
          </a:p>
        </p:txBody>
      </p:sp>
    </p:spTree>
    <p:extLst>
      <p:ext uri="{BB962C8B-B14F-4D97-AF65-F5344CB8AC3E}">
        <p14:creationId xmlns:p14="http://schemas.microsoft.com/office/powerpoint/2010/main" val="19748928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E672BB-406D-4853-85B9-C8734CEBD913}"/>
              </a:ext>
            </a:extLst>
          </p:cNvPr>
          <p:cNvSpPr>
            <a:spLocks noGrp="1"/>
          </p:cNvSpPr>
          <p:nvPr>
            <p:ph type="title"/>
          </p:nvPr>
        </p:nvSpPr>
        <p:spPr/>
        <p:txBody>
          <a:bodyPr/>
          <a:lstStyle/>
          <a:p>
            <a:r>
              <a:rPr lang="en-US" altLang="zh-CN" dirty="0"/>
              <a:t>Convergence of the Training Algorithm</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27432477-FF79-4946-A029-E05661FF90D3}"/>
                  </a:ext>
                </a:extLst>
              </p:cNvPr>
              <p:cNvSpPr>
                <a:spLocks noGrp="1"/>
              </p:cNvSpPr>
              <p:nvPr>
                <p:ph idx="1"/>
              </p:nvPr>
            </p:nvSpPr>
            <p:spPr/>
            <p:txBody>
              <a:bodyPr/>
              <a:lstStyle/>
              <a:p>
                <a:r>
                  <a:rPr lang="en-US" altLang="zh-CN" dirty="0"/>
                  <a:t>Proposition 2. If </a:t>
                </a:r>
                <a14:m>
                  <m:oMath xmlns:m="http://schemas.openxmlformats.org/officeDocument/2006/math">
                    <m:r>
                      <m:rPr>
                        <m:sty m:val="p"/>
                      </m:rPr>
                      <a:rPr lang="en-US" altLang="zh-CN" b="0" i="0" smtClean="0">
                        <a:latin typeface="Cambria Math" panose="02040503050406030204" pitchFamily="18" charset="0"/>
                      </a:rPr>
                      <m:t>G</m:t>
                    </m:r>
                  </m:oMath>
                </a14:m>
                <a:r>
                  <a:rPr lang="en-US" altLang="zh-CN" dirty="0"/>
                  <a:t> and </a:t>
                </a:r>
                <a14:m>
                  <m:oMath xmlns:m="http://schemas.openxmlformats.org/officeDocument/2006/math">
                    <m:r>
                      <a:rPr lang="en-US" altLang="zh-CN" b="0" i="1" smtClean="0">
                        <a:latin typeface="Cambria Math" panose="02040503050406030204" pitchFamily="18" charset="0"/>
                      </a:rPr>
                      <m:t>𝐷</m:t>
                    </m:r>
                  </m:oMath>
                </a14:m>
                <a:r>
                  <a:rPr lang="en-US" altLang="zh-CN" dirty="0"/>
                  <a:t> have enough capacity, and at each step of the training algorithm, the discriminator is allowed to reach its optimum given </a:t>
                </a:r>
                <a14:m>
                  <m:oMath xmlns:m="http://schemas.openxmlformats.org/officeDocument/2006/math">
                    <m:r>
                      <m:rPr>
                        <m:sty m:val="p"/>
                      </m:rPr>
                      <a:rPr lang="en-US" altLang="zh-CN">
                        <a:latin typeface="Cambria Math" panose="02040503050406030204" pitchFamily="18" charset="0"/>
                      </a:rPr>
                      <m:t>G</m:t>
                    </m:r>
                  </m:oMath>
                </a14:m>
                <a:r>
                  <a:rPr lang="en-US" altLang="zh-CN" dirty="0"/>
                  <a:t>, and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𝑔</m:t>
                        </m:r>
                      </m:sub>
                    </m:sSub>
                  </m:oMath>
                </a14:m>
                <a:r>
                  <a:rPr lang="zh-CN" altLang="en-US" dirty="0"/>
                  <a:t> </a:t>
                </a:r>
                <a:r>
                  <a:rPr lang="en-US" altLang="zh-CN" dirty="0"/>
                  <a:t>is updated so as to improve </a:t>
                </a:r>
                <a14:m>
                  <m:oMath xmlns:m="http://schemas.openxmlformats.org/officeDocument/2006/math">
                    <m:r>
                      <m:rPr>
                        <m:sty m:val="p"/>
                      </m:rPr>
                      <a:rPr lang="en-US" altLang="zh-CN" b="0" i="0" smtClean="0">
                        <a:latin typeface="Cambria Math" panose="02040503050406030204" pitchFamily="18" charset="0"/>
                      </a:rPr>
                      <m:t>C</m:t>
                    </m:r>
                    <m:d>
                      <m:dPr>
                        <m:ctrlPr>
                          <a:rPr lang="en-US" altLang="zh-CN" b="0" i="1" smtClean="0">
                            <a:latin typeface="Cambria Math" panose="02040503050406030204" pitchFamily="18" charset="0"/>
                          </a:rPr>
                        </m:ctrlPr>
                      </m:dPr>
                      <m:e>
                        <m:r>
                          <m:rPr>
                            <m:sty m:val="p"/>
                          </m:rPr>
                          <a:rPr lang="en-US" altLang="zh-CN" b="0" i="0" smtClean="0">
                            <a:latin typeface="Cambria Math" panose="02040503050406030204" pitchFamily="18" charset="0"/>
                          </a:rPr>
                          <m:t>G</m:t>
                        </m:r>
                      </m:e>
                    </m:d>
                  </m:oMath>
                </a14:m>
                <a:r>
                  <a:rPr lang="en-US" altLang="zh-CN" dirty="0"/>
                  <a:t>, then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𝑔</m:t>
                        </m:r>
                      </m:sub>
                    </m:sSub>
                  </m:oMath>
                </a14:m>
                <a:r>
                  <a:rPr lang="zh-CN" altLang="en-US" dirty="0"/>
                  <a:t> </a:t>
                </a:r>
                <a:r>
                  <a:rPr lang="en-US" altLang="zh-CN" dirty="0"/>
                  <a:t>converges to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𝑑𝑎𝑡𝑎</m:t>
                        </m:r>
                      </m:sub>
                    </m:sSub>
                  </m:oMath>
                </a14:m>
                <a:r>
                  <a:rPr lang="en-US" altLang="zh-CN" dirty="0"/>
                  <a:t>.</a:t>
                </a:r>
                <a:endParaRPr lang="zh-CN" altLang="en-US" dirty="0"/>
              </a:p>
            </p:txBody>
          </p:sp>
        </mc:Choice>
        <mc:Fallback xmlns="">
          <p:sp>
            <p:nvSpPr>
              <p:cNvPr id="3" name="内容占位符 2">
                <a:extLst>
                  <a:ext uri="{FF2B5EF4-FFF2-40B4-BE49-F238E27FC236}">
                    <a16:creationId xmlns:a16="http://schemas.microsoft.com/office/drawing/2014/main" id="{27432477-FF79-4946-A029-E05661FF90D3}"/>
                  </a:ext>
                </a:extLst>
              </p:cNvPr>
              <p:cNvSpPr>
                <a:spLocks noGrp="1" noRot="1" noChangeAspect="1" noMove="1" noResize="1" noEditPoints="1" noAdjustHandles="1" noChangeArrowheads="1" noChangeShapeType="1" noTextEdit="1"/>
              </p:cNvSpPr>
              <p:nvPr>
                <p:ph idx="1"/>
              </p:nvPr>
            </p:nvSpPr>
            <p:spPr>
              <a:blipFill>
                <a:blip r:embed="rId2"/>
                <a:stretch>
                  <a:fillRect l="-1043" t="-2381"/>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65C0950B-4B25-45A9-A73F-BC3C0CCABDC7}"/>
              </a:ext>
            </a:extLst>
          </p:cNvPr>
          <p:cNvPicPr>
            <a:picLocks noChangeAspect="1"/>
          </p:cNvPicPr>
          <p:nvPr/>
        </p:nvPicPr>
        <p:blipFill>
          <a:blip r:embed="rId3"/>
          <a:stretch>
            <a:fillRect/>
          </a:stretch>
        </p:blipFill>
        <p:spPr>
          <a:xfrm>
            <a:off x="661868" y="4001294"/>
            <a:ext cx="10868263" cy="2152651"/>
          </a:xfrm>
          <a:prstGeom prst="rect">
            <a:avLst/>
          </a:prstGeom>
        </p:spPr>
      </p:pic>
    </p:spTree>
    <p:extLst>
      <p:ext uri="{BB962C8B-B14F-4D97-AF65-F5344CB8AC3E}">
        <p14:creationId xmlns:p14="http://schemas.microsoft.com/office/powerpoint/2010/main" val="41757449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C1C5C6-025E-4253-B9BD-F0D26E272A5A}"/>
              </a:ext>
            </a:extLst>
          </p:cNvPr>
          <p:cNvSpPr>
            <a:spLocks noGrp="1"/>
          </p:cNvSpPr>
          <p:nvPr>
            <p:ph type="title"/>
          </p:nvPr>
        </p:nvSpPr>
        <p:spPr/>
        <p:txBody>
          <a:bodyPr/>
          <a:lstStyle/>
          <a:p>
            <a:r>
              <a:rPr lang="en-US" altLang="zh-CN" dirty="0"/>
              <a:t>Training Algorithm</a:t>
            </a:r>
            <a:endParaRPr lang="zh-CN" altLang="en-US" dirty="0"/>
          </a:p>
        </p:txBody>
      </p:sp>
      <p:sp>
        <p:nvSpPr>
          <p:cNvPr id="3" name="内容占位符 2">
            <a:extLst>
              <a:ext uri="{FF2B5EF4-FFF2-40B4-BE49-F238E27FC236}">
                <a16:creationId xmlns:a16="http://schemas.microsoft.com/office/drawing/2014/main" id="{B69336EA-DC8F-4948-9D10-7671453979BE}"/>
              </a:ext>
            </a:extLst>
          </p:cNvPr>
          <p:cNvSpPr>
            <a:spLocks noGrp="1"/>
          </p:cNvSpPr>
          <p:nvPr>
            <p:ph idx="1"/>
          </p:nvPr>
        </p:nvSpPr>
        <p:spPr/>
        <p:txBody>
          <a:bodyPr/>
          <a:lstStyle/>
          <a:p>
            <a:endParaRPr lang="zh-CN" altLang="en-US" dirty="0"/>
          </a:p>
        </p:txBody>
      </p:sp>
      <p:pic>
        <p:nvPicPr>
          <p:cNvPr id="4" name="图片 3">
            <a:extLst>
              <a:ext uri="{FF2B5EF4-FFF2-40B4-BE49-F238E27FC236}">
                <a16:creationId xmlns:a16="http://schemas.microsoft.com/office/drawing/2014/main" id="{DC4BA81E-1118-435F-A9BD-A1366453722B}"/>
              </a:ext>
            </a:extLst>
          </p:cNvPr>
          <p:cNvPicPr>
            <a:picLocks noChangeAspect="1"/>
          </p:cNvPicPr>
          <p:nvPr/>
        </p:nvPicPr>
        <p:blipFill>
          <a:blip r:embed="rId3"/>
          <a:stretch>
            <a:fillRect/>
          </a:stretch>
        </p:blipFill>
        <p:spPr>
          <a:xfrm>
            <a:off x="838200" y="1436914"/>
            <a:ext cx="8126692" cy="5421086"/>
          </a:xfrm>
          <a:prstGeom prst="rect">
            <a:avLst/>
          </a:prstGeom>
        </p:spPr>
      </p:pic>
      <p:sp>
        <p:nvSpPr>
          <p:cNvPr id="5" name="流程图: 决策 4">
            <a:extLst>
              <a:ext uri="{FF2B5EF4-FFF2-40B4-BE49-F238E27FC236}">
                <a16:creationId xmlns:a16="http://schemas.microsoft.com/office/drawing/2014/main" id="{8C1B5419-9E14-40E2-938E-3D6042235EBF}"/>
              </a:ext>
            </a:extLst>
          </p:cNvPr>
          <p:cNvSpPr/>
          <p:nvPr/>
        </p:nvSpPr>
        <p:spPr>
          <a:xfrm>
            <a:off x="9856997" y="5214790"/>
            <a:ext cx="1839686" cy="653143"/>
          </a:xfrm>
          <a:prstGeom prst="flowChartDecision">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dirty="0"/>
              <a:t>End?</a:t>
            </a:r>
            <a:endParaRPr lang="zh-CN" altLang="en-US" dirty="0"/>
          </a:p>
        </p:txBody>
      </p:sp>
      <p:sp>
        <p:nvSpPr>
          <p:cNvPr id="6" name="流程图: 决策 5">
            <a:extLst>
              <a:ext uri="{FF2B5EF4-FFF2-40B4-BE49-F238E27FC236}">
                <a16:creationId xmlns:a16="http://schemas.microsoft.com/office/drawing/2014/main" id="{442E677E-4250-48F6-AFC7-59FEED243790}"/>
              </a:ext>
            </a:extLst>
          </p:cNvPr>
          <p:cNvSpPr/>
          <p:nvPr/>
        </p:nvSpPr>
        <p:spPr>
          <a:xfrm>
            <a:off x="9862444" y="2662982"/>
            <a:ext cx="1839686" cy="653143"/>
          </a:xfrm>
          <a:prstGeom prst="flowChartDecision">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dirty="0"/>
              <a:t>K </a:t>
            </a:r>
            <a:r>
              <a:rPr lang="en-US" altLang="zh-CN" dirty="0" err="1"/>
              <a:t>iter</a:t>
            </a:r>
            <a:r>
              <a:rPr lang="en-US" altLang="zh-CN" dirty="0"/>
              <a:t>?</a:t>
            </a:r>
            <a:endParaRPr lang="zh-CN" altLang="en-US" dirty="0"/>
          </a:p>
        </p:txBody>
      </p:sp>
      <p:sp>
        <p:nvSpPr>
          <p:cNvPr id="7" name="流程图: 过程 6">
            <a:extLst>
              <a:ext uri="{FF2B5EF4-FFF2-40B4-BE49-F238E27FC236}">
                <a16:creationId xmlns:a16="http://schemas.microsoft.com/office/drawing/2014/main" id="{6F1F36D7-30B1-4C9A-AC93-CC1F29683CB9}"/>
              </a:ext>
            </a:extLst>
          </p:cNvPr>
          <p:cNvSpPr/>
          <p:nvPr/>
        </p:nvSpPr>
        <p:spPr>
          <a:xfrm>
            <a:off x="9862444" y="977562"/>
            <a:ext cx="1839686" cy="653143"/>
          </a:xfrm>
          <a:prstGeom prst="flowChartProcess">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dirty="0"/>
              <a:t>Sample</a:t>
            </a:r>
            <a:endParaRPr lang="zh-CN" altLang="en-US" dirty="0"/>
          </a:p>
        </p:txBody>
      </p:sp>
      <p:sp>
        <p:nvSpPr>
          <p:cNvPr id="8" name="流程图: 过程 7">
            <a:extLst>
              <a:ext uri="{FF2B5EF4-FFF2-40B4-BE49-F238E27FC236}">
                <a16:creationId xmlns:a16="http://schemas.microsoft.com/office/drawing/2014/main" id="{5E664E35-04CC-40C8-8180-0C2B1E08DB36}"/>
              </a:ext>
            </a:extLst>
          </p:cNvPr>
          <p:cNvSpPr/>
          <p:nvPr/>
        </p:nvSpPr>
        <p:spPr>
          <a:xfrm>
            <a:off x="9862444" y="1869545"/>
            <a:ext cx="1839686" cy="653143"/>
          </a:xfrm>
          <a:prstGeom prst="flowChartProcess">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dirty="0"/>
              <a:t>Update  D</a:t>
            </a:r>
            <a:endParaRPr lang="zh-CN" altLang="en-US" dirty="0"/>
          </a:p>
        </p:txBody>
      </p:sp>
      <p:sp>
        <p:nvSpPr>
          <p:cNvPr id="9" name="流程图: 过程 8">
            <a:extLst>
              <a:ext uri="{FF2B5EF4-FFF2-40B4-BE49-F238E27FC236}">
                <a16:creationId xmlns:a16="http://schemas.microsoft.com/office/drawing/2014/main" id="{3FDA3881-1C59-4FAA-974F-9BB84724939A}"/>
              </a:ext>
            </a:extLst>
          </p:cNvPr>
          <p:cNvSpPr/>
          <p:nvPr/>
        </p:nvSpPr>
        <p:spPr>
          <a:xfrm>
            <a:off x="9862444" y="3493362"/>
            <a:ext cx="1839686" cy="653143"/>
          </a:xfrm>
          <a:prstGeom prst="flowChartProcess">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dirty="0"/>
              <a:t>Sample</a:t>
            </a:r>
            <a:endParaRPr lang="zh-CN" altLang="en-US" dirty="0"/>
          </a:p>
        </p:txBody>
      </p:sp>
      <p:sp>
        <p:nvSpPr>
          <p:cNvPr id="10" name="流程图: 过程 9">
            <a:extLst>
              <a:ext uri="{FF2B5EF4-FFF2-40B4-BE49-F238E27FC236}">
                <a16:creationId xmlns:a16="http://schemas.microsoft.com/office/drawing/2014/main" id="{514E7A45-81BF-4265-94A5-F07846D6A7A9}"/>
              </a:ext>
            </a:extLst>
          </p:cNvPr>
          <p:cNvSpPr/>
          <p:nvPr/>
        </p:nvSpPr>
        <p:spPr>
          <a:xfrm>
            <a:off x="9856997" y="4391440"/>
            <a:ext cx="1839686" cy="653143"/>
          </a:xfrm>
          <a:prstGeom prst="flowChartProcess">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dirty="0"/>
              <a:t>Update G</a:t>
            </a:r>
            <a:endParaRPr lang="zh-CN" altLang="en-US" dirty="0"/>
          </a:p>
        </p:txBody>
      </p:sp>
      <p:cxnSp>
        <p:nvCxnSpPr>
          <p:cNvPr id="12" name="直接箭头连接符 11">
            <a:extLst>
              <a:ext uri="{FF2B5EF4-FFF2-40B4-BE49-F238E27FC236}">
                <a16:creationId xmlns:a16="http://schemas.microsoft.com/office/drawing/2014/main" id="{E70B445C-3A71-4573-A776-2D1339624B40}"/>
              </a:ext>
            </a:extLst>
          </p:cNvPr>
          <p:cNvCxnSpPr>
            <a:stCxn id="7" idx="2"/>
            <a:endCxn id="8" idx="0"/>
          </p:cNvCxnSpPr>
          <p:nvPr/>
        </p:nvCxnSpPr>
        <p:spPr>
          <a:xfrm>
            <a:off x="10782287" y="1630705"/>
            <a:ext cx="0" cy="238840"/>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13" name="直接箭头连接符 12">
            <a:extLst>
              <a:ext uri="{FF2B5EF4-FFF2-40B4-BE49-F238E27FC236}">
                <a16:creationId xmlns:a16="http://schemas.microsoft.com/office/drawing/2014/main" id="{83467E49-42F5-4FB2-AA07-95C5B25F9768}"/>
              </a:ext>
            </a:extLst>
          </p:cNvPr>
          <p:cNvCxnSpPr>
            <a:cxnSpLocks/>
            <a:stCxn id="8" idx="2"/>
            <a:endCxn id="6" idx="0"/>
          </p:cNvCxnSpPr>
          <p:nvPr/>
        </p:nvCxnSpPr>
        <p:spPr>
          <a:xfrm>
            <a:off x="10782287" y="2522688"/>
            <a:ext cx="0" cy="140294"/>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16" name="直接箭头连接符 15">
            <a:extLst>
              <a:ext uri="{FF2B5EF4-FFF2-40B4-BE49-F238E27FC236}">
                <a16:creationId xmlns:a16="http://schemas.microsoft.com/office/drawing/2014/main" id="{7F7ECD7A-062D-4034-B006-092FBC0167B7}"/>
              </a:ext>
            </a:extLst>
          </p:cNvPr>
          <p:cNvCxnSpPr>
            <a:cxnSpLocks/>
            <a:stCxn id="6" idx="2"/>
            <a:endCxn id="9" idx="0"/>
          </p:cNvCxnSpPr>
          <p:nvPr/>
        </p:nvCxnSpPr>
        <p:spPr>
          <a:xfrm>
            <a:off x="10782287" y="3316125"/>
            <a:ext cx="0" cy="177237"/>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19" name="直接箭头连接符 18">
            <a:extLst>
              <a:ext uri="{FF2B5EF4-FFF2-40B4-BE49-F238E27FC236}">
                <a16:creationId xmlns:a16="http://schemas.microsoft.com/office/drawing/2014/main" id="{C544C683-A4A7-4795-9545-570C718E0483}"/>
              </a:ext>
            </a:extLst>
          </p:cNvPr>
          <p:cNvCxnSpPr>
            <a:cxnSpLocks/>
            <a:stCxn id="9" idx="2"/>
            <a:endCxn id="10" idx="0"/>
          </p:cNvCxnSpPr>
          <p:nvPr/>
        </p:nvCxnSpPr>
        <p:spPr>
          <a:xfrm flipH="1">
            <a:off x="10776840" y="4146505"/>
            <a:ext cx="5447" cy="244935"/>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22" name="直接箭头连接符 21">
            <a:extLst>
              <a:ext uri="{FF2B5EF4-FFF2-40B4-BE49-F238E27FC236}">
                <a16:creationId xmlns:a16="http://schemas.microsoft.com/office/drawing/2014/main" id="{C87471BD-497E-44B8-9555-E1C76C6578C0}"/>
              </a:ext>
            </a:extLst>
          </p:cNvPr>
          <p:cNvCxnSpPr>
            <a:cxnSpLocks/>
            <a:stCxn id="10" idx="2"/>
            <a:endCxn id="5" idx="0"/>
          </p:cNvCxnSpPr>
          <p:nvPr/>
        </p:nvCxnSpPr>
        <p:spPr>
          <a:xfrm>
            <a:off x="10776840" y="5044583"/>
            <a:ext cx="0" cy="170207"/>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25" name="直接箭头连接符 24">
            <a:extLst>
              <a:ext uri="{FF2B5EF4-FFF2-40B4-BE49-F238E27FC236}">
                <a16:creationId xmlns:a16="http://schemas.microsoft.com/office/drawing/2014/main" id="{02FDA3A5-1A09-4DC9-B206-D8B736C20DC0}"/>
              </a:ext>
            </a:extLst>
          </p:cNvPr>
          <p:cNvCxnSpPr>
            <a:cxnSpLocks/>
            <a:stCxn id="5" idx="2"/>
            <a:endCxn id="37" idx="0"/>
          </p:cNvCxnSpPr>
          <p:nvPr/>
        </p:nvCxnSpPr>
        <p:spPr>
          <a:xfrm>
            <a:off x="10776840" y="5867933"/>
            <a:ext cx="0" cy="244936"/>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31" name="连接符: 肘形 30">
            <a:extLst>
              <a:ext uri="{FF2B5EF4-FFF2-40B4-BE49-F238E27FC236}">
                <a16:creationId xmlns:a16="http://schemas.microsoft.com/office/drawing/2014/main" id="{8BF49549-3D03-475F-A10A-59070BE9BD31}"/>
              </a:ext>
            </a:extLst>
          </p:cNvPr>
          <p:cNvCxnSpPr>
            <a:stCxn id="6" idx="1"/>
            <a:endCxn id="7" idx="1"/>
          </p:cNvCxnSpPr>
          <p:nvPr/>
        </p:nvCxnSpPr>
        <p:spPr>
          <a:xfrm rot="10800000">
            <a:off x="9862444" y="1304134"/>
            <a:ext cx="12700" cy="1685420"/>
          </a:xfrm>
          <a:prstGeom prst="bentConnector3">
            <a:avLst>
              <a:gd name="adj1" fmla="val 1800000"/>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33" name="连接符: 肘形 32">
            <a:extLst>
              <a:ext uri="{FF2B5EF4-FFF2-40B4-BE49-F238E27FC236}">
                <a16:creationId xmlns:a16="http://schemas.microsoft.com/office/drawing/2014/main" id="{2F9F6668-1DB0-4680-A692-053BE98120F8}"/>
              </a:ext>
            </a:extLst>
          </p:cNvPr>
          <p:cNvCxnSpPr>
            <a:cxnSpLocks/>
            <a:stCxn id="5" idx="1"/>
            <a:endCxn id="7" idx="1"/>
          </p:cNvCxnSpPr>
          <p:nvPr/>
        </p:nvCxnSpPr>
        <p:spPr>
          <a:xfrm rot="10800000" flipH="1">
            <a:off x="9856996" y="1304134"/>
            <a:ext cx="5447" cy="4237228"/>
          </a:xfrm>
          <a:prstGeom prst="bentConnector3">
            <a:avLst>
              <a:gd name="adj1" fmla="val -9592712"/>
            </a:avLst>
          </a:prstGeom>
          <a:ln>
            <a:tailEnd type="triangle"/>
          </a:ln>
        </p:spPr>
        <p:style>
          <a:lnRef idx="2">
            <a:schemeClr val="accent3"/>
          </a:lnRef>
          <a:fillRef idx="0">
            <a:schemeClr val="accent3"/>
          </a:fillRef>
          <a:effectRef idx="1">
            <a:schemeClr val="accent3"/>
          </a:effectRef>
          <a:fontRef idx="minor">
            <a:schemeClr val="tx1"/>
          </a:fontRef>
        </p:style>
      </p:cxnSp>
      <p:sp>
        <p:nvSpPr>
          <p:cNvPr id="37" name="流程图: 终止 36">
            <a:extLst>
              <a:ext uri="{FF2B5EF4-FFF2-40B4-BE49-F238E27FC236}">
                <a16:creationId xmlns:a16="http://schemas.microsoft.com/office/drawing/2014/main" id="{5D7A2154-3955-4BAA-A27A-BED57209A728}"/>
              </a:ext>
            </a:extLst>
          </p:cNvPr>
          <p:cNvSpPr/>
          <p:nvPr/>
        </p:nvSpPr>
        <p:spPr>
          <a:xfrm>
            <a:off x="9866070" y="6112869"/>
            <a:ext cx="1821539" cy="653143"/>
          </a:xfrm>
          <a:prstGeom prst="flowChartTerminato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dirty="0"/>
              <a:t>End</a:t>
            </a:r>
            <a:endParaRPr lang="zh-CN" altLang="en-US" dirty="0"/>
          </a:p>
        </p:txBody>
      </p:sp>
      <p:sp>
        <p:nvSpPr>
          <p:cNvPr id="46" name="流程图: 终止 45">
            <a:extLst>
              <a:ext uri="{FF2B5EF4-FFF2-40B4-BE49-F238E27FC236}">
                <a16:creationId xmlns:a16="http://schemas.microsoft.com/office/drawing/2014/main" id="{3FE934F3-4E1D-46EE-8D0D-7CA30B54DC93}"/>
              </a:ext>
            </a:extLst>
          </p:cNvPr>
          <p:cNvSpPr/>
          <p:nvPr/>
        </p:nvSpPr>
        <p:spPr>
          <a:xfrm>
            <a:off x="9875144" y="76619"/>
            <a:ext cx="1821539" cy="653143"/>
          </a:xfrm>
          <a:prstGeom prst="flowChartTerminato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dirty="0"/>
              <a:t>Begin</a:t>
            </a:r>
            <a:endParaRPr lang="zh-CN" altLang="en-US" dirty="0"/>
          </a:p>
        </p:txBody>
      </p:sp>
      <p:cxnSp>
        <p:nvCxnSpPr>
          <p:cNvPr id="47" name="直接箭头连接符 46">
            <a:extLst>
              <a:ext uri="{FF2B5EF4-FFF2-40B4-BE49-F238E27FC236}">
                <a16:creationId xmlns:a16="http://schemas.microsoft.com/office/drawing/2014/main" id="{3AF168B5-6275-4621-AEFD-48D185422F3C}"/>
              </a:ext>
            </a:extLst>
          </p:cNvPr>
          <p:cNvCxnSpPr>
            <a:cxnSpLocks/>
            <a:stCxn id="46" idx="2"/>
            <a:endCxn id="7" idx="0"/>
          </p:cNvCxnSpPr>
          <p:nvPr/>
        </p:nvCxnSpPr>
        <p:spPr>
          <a:xfrm flipH="1">
            <a:off x="10782287" y="729762"/>
            <a:ext cx="3627" cy="247800"/>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spTree>
    <p:extLst>
      <p:ext uri="{BB962C8B-B14F-4D97-AF65-F5344CB8AC3E}">
        <p14:creationId xmlns:p14="http://schemas.microsoft.com/office/powerpoint/2010/main" val="749079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CA9AC6-3D1A-426D-9299-F2C4416CE783}"/>
              </a:ext>
            </a:extLst>
          </p:cNvPr>
          <p:cNvSpPr>
            <a:spLocks noGrp="1"/>
          </p:cNvSpPr>
          <p:nvPr>
            <p:ph type="title"/>
          </p:nvPr>
        </p:nvSpPr>
        <p:spPr/>
        <p:txBody>
          <a:bodyPr/>
          <a:lstStyle/>
          <a:p>
            <a:r>
              <a:rPr lang="en-US" altLang="zh-CN" dirty="0"/>
              <a:t>Results</a:t>
            </a:r>
            <a:endParaRPr lang="zh-CN" altLang="en-US" dirty="0"/>
          </a:p>
        </p:txBody>
      </p:sp>
      <p:sp>
        <p:nvSpPr>
          <p:cNvPr id="3" name="内容占位符 2">
            <a:extLst>
              <a:ext uri="{FF2B5EF4-FFF2-40B4-BE49-F238E27FC236}">
                <a16:creationId xmlns:a16="http://schemas.microsoft.com/office/drawing/2014/main" id="{07DB590D-D42E-494A-BA40-3D67FE6734A4}"/>
              </a:ext>
            </a:extLst>
          </p:cNvPr>
          <p:cNvSpPr>
            <a:spLocks noGrp="1"/>
          </p:cNvSpPr>
          <p:nvPr>
            <p:ph idx="1"/>
          </p:nvPr>
        </p:nvSpPr>
        <p:spPr/>
        <p:txBody>
          <a:bodyPr/>
          <a:lstStyle/>
          <a:p>
            <a:endParaRPr lang="zh-CN" altLang="en-US"/>
          </a:p>
        </p:txBody>
      </p:sp>
      <p:pic>
        <p:nvPicPr>
          <p:cNvPr id="4" name="图片 3">
            <a:extLst>
              <a:ext uri="{FF2B5EF4-FFF2-40B4-BE49-F238E27FC236}">
                <a16:creationId xmlns:a16="http://schemas.microsoft.com/office/drawing/2014/main" id="{78EF00A3-2642-4663-926D-7BD3A6E98392}"/>
              </a:ext>
            </a:extLst>
          </p:cNvPr>
          <p:cNvPicPr>
            <a:picLocks noChangeAspect="1"/>
          </p:cNvPicPr>
          <p:nvPr/>
        </p:nvPicPr>
        <p:blipFill>
          <a:blip r:embed="rId2"/>
          <a:stretch>
            <a:fillRect/>
          </a:stretch>
        </p:blipFill>
        <p:spPr>
          <a:xfrm>
            <a:off x="4639981" y="0"/>
            <a:ext cx="7552019" cy="6858000"/>
          </a:xfrm>
          <a:prstGeom prst="rect">
            <a:avLst/>
          </a:prstGeom>
        </p:spPr>
      </p:pic>
    </p:spTree>
    <p:extLst>
      <p:ext uri="{BB962C8B-B14F-4D97-AF65-F5344CB8AC3E}">
        <p14:creationId xmlns:p14="http://schemas.microsoft.com/office/powerpoint/2010/main" val="22900579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162C67-C279-499C-A67C-4D4C8AB84506}"/>
              </a:ext>
            </a:extLst>
          </p:cNvPr>
          <p:cNvSpPr>
            <a:spLocks noGrp="1"/>
          </p:cNvSpPr>
          <p:nvPr>
            <p:ph type="title"/>
          </p:nvPr>
        </p:nvSpPr>
        <p:spPr/>
        <p:txBody>
          <a:bodyPr/>
          <a:lstStyle/>
          <a:p>
            <a:r>
              <a:rPr lang="en-US" altLang="zh-CN" dirty="0"/>
              <a:t>Challenges in GAN</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A132947-DCD3-4935-8059-47FF844EAFB4}"/>
                  </a:ext>
                </a:extLst>
              </p:cNvPr>
              <p:cNvSpPr>
                <a:spLocks noGrp="1"/>
              </p:cNvSpPr>
              <p:nvPr>
                <p:ph idx="1"/>
              </p:nvPr>
            </p:nvSpPr>
            <p:spPr/>
            <p:txBody>
              <a:bodyPr/>
              <a:lstStyle/>
              <a:p>
                <a:r>
                  <a:rPr lang="en-US" altLang="zh-CN" dirty="0"/>
                  <a:t>May not achieve Nash equilibrium – </a:t>
                </a:r>
                <a14:m>
                  <m:oMath xmlns:m="http://schemas.openxmlformats.org/officeDocument/2006/math">
                    <m:r>
                      <m:rPr>
                        <m:sty m:val="p"/>
                      </m:rPr>
                      <a:rPr lang="en-US" altLang="zh-CN">
                        <a:latin typeface="Cambria Math" panose="02040503050406030204" pitchFamily="18" charset="0"/>
                      </a:rPr>
                      <m:t>G</m:t>
                    </m:r>
                  </m:oMath>
                </a14:m>
                <a:r>
                  <a:rPr lang="en-US" altLang="zh-CN" dirty="0"/>
                  <a:t> and </a:t>
                </a:r>
                <a14:m>
                  <m:oMath xmlns:m="http://schemas.openxmlformats.org/officeDocument/2006/math">
                    <m:r>
                      <a:rPr lang="en-US" altLang="zh-CN" b="0" i="1" smtClean="0">
                        <a:latin typeface="Cambria Math" panose="02040503050406030204" pitchFamily="18" charset="0"/>
                      </a:rPr>
                      <m:t>𝐷</m:t>
                    </m:r>
                  </m:oMath>
                </a14:m>
                <a:r>
                  <a:rPr lang="en-US" altLang="zh-CN" dirty="0"/>
                  <a:t> play a two-player non-cooperative game, and each model update its loss independently. Updating both models concurrently cannot guarantee a convergence.</a:t>
                </a:r>
              </a:p>
              <a:p>
                <a:pPr lvl="1"/>
                <a:r>
                  <a:rPr lang="en-US" altLang="zh-CN" dirty="0"/>
                  <a:t>Take an extreme example.</a:t>
                </a:r>
              </a:p>
              <a:p>
                <a:pPr lvl="1"/>
                <a:r>
                  <a:rPr lang="en-US" altLang="zh-CN" dirty="0"/>
                  <a:t>For model 1, it wants to </a:t>
                </a:r>
                <a14:m>
                  <m:oMath xmlns:m="http://schemas.openxmlformats.org/officeDocument/2006/math">
                    <m:func>
                      <m:funcPr>
                        <m:ctrlPr>
                          <a:rPr lang="en-US" altLang="zh-CN" i="1">
                            <a:latin typeface="Cambria Math" panose="02040503050406030204" pitchFamily="18" charset="0"/>
                          </a:rPr>
                        </m:ctrlPr>
                      </m:funcPr>
                      <m:fName>
                        <m:limLow>
                          <m:limLowPr>
                            <m:ctrlPr>
                              <a:rPr lang="en-US" altLang="zh-CN" i="1">
                                <a:latin typeface="Cambria Math" panose="02040503050406030204" pitchFamily="18" charset="0"/>
                              </a:rPr>
                            </m:ctrlPr>
                          </m:limLowPr>
                          <m:e>
                            <m:r>
                              <m:rPr>
                                <m:sty m:val="p"/>
                              </m:rPr>
                              <a:rPr lang="en-US" altLang="zh-CN">
                                <a:latin typeface="Cambria Math" panose="02040503050406030204" pitchFamily="18" charset="0"/>
                              </a:rPr>
                              <m:t>min</m:t>
                            </m:r>
                          </m:e>
                          <m:lim>
                            <m:r>
                              <a:rPr lang="en-US" altLang="zh-CN" i="1">
                                <a:latin typeface="Cambria Math" panose="02040503050406030204" pitchFamily="18" charset="0"/>
                              </a:rPr>
                              <m:t>𝑥</m:t>
                            </m:r>
                          </m:lim>
                        </m:limLow>
                      </m:fName>
                      <m:e>
                        <m:r>
                          <a:rPr lang="en-US" altLang="zh-CN" i="1">
                            <a:latin typeface="Cambria Math" panose="02040503050406030204" pitchFamily="18" charset="0"/>
                          </a:rPr>
                          <m:t>𝑥𝑦</m:t>
                        </m:r>
                      </m:e>
                    </m:func>
                  </m:oMath>
                </a14:m>
                <a:r>
                  <a:rPr lang="en-US" altLang="zh-CN" dirty="0"/>
                  <a:t>.</a:t>
                </a:r>
              </a:p>
              <a:p>
                <a:pPr lvl="1"/>
                <a:r>
                  <a:rPr lang="en-US" altLang="zh-CN" dirty="0"/>
                  <a:t>For model 2, it wants to </a:t>
                </a:r>
                <a14:m>
                  <m:oMath xmlns:m="http://schemas.openxmlformats.org/officeDocument/2006/math">
                    <m:func>
                      <m:funcPr>
                        <m:ctrlPr>
                          <a:rPr lang="en-US" altLang="zh-CN" i="1">
                            <a:latin typeface="Cambria Math" panose="02040503050406030204" pitchFamily="18" charset="0"/>
                          </a:rPr>
                        </m:ctrlPr>
                      </m:funcPr>
                      <m:fName>
                        <m:limLow>
                          <m:limLowPr>
                            <m:ctrlPr>
                              <a:rPr lang="en-US" altLang="zh-CN" i="1">
                                <a:latin typeface="Cambria Math" panose="02040503050406030204" pitchFamily="18" charset="0"/>
                              </a:rPr>
                            </m:ctrlPr>
                          </m:limLowPr>
                          <m:e>
                            <m:r>
                              <m:rPr>
                                <m:sty m:val="p"/>
                              </m:rPr>
                              <a:rPr lang="en-US" altLang="zh-CN">
                                <a:latin typeface="Cambria Math" panose="02040503050406030204" pitchFamily="18" charset="0"/>
                              </a:rPr>
                              <m:t>min</m:t>
                            </m:r>
                          </m:e>
                          <m:lim>
                            <m:r>
                              <a:rPr lang="en-US" altLang="zh-CN" b="0" i="1" smtClean="0">
                                <a:latin typeface="Cambria Math" panose="02040503050406030204" pitchFamily="18" charset="0"/>
                              </a:rPr>
                              <m:t>𝑦</m:t>
                            </m:r>
                          </m:lim>
                        </m:limLow>
                      </m:fName>
                      <m:e>
                        <m:r>
                          <a:rPr lang="en-US" altLang="zh-CN" b="0" i="1" smtClean="0">
                            <a:latin typeface="Cambria Math" panose="02040503050406030204" pitchFamily="18" charset="0"/>
                          </a:rPr>
                          <m:t>−</m:t>
                        </m:r>
                        <m:r>
                          <a:rPr lang="en-US" altLang="zh-CN" i="1">
                            <a:latin typeface="Cambria Math" panose="02040503050406030204" pitchFamily="18" charset="0"/>
                          </a:rPr>
                          <m:t>𝑥𝑦</m:t>
                        </m:r>
                      </m:e>
                    </m:func>
                    <m:r>
                      <a:rPr lang="en-US" altLang="zh-CN" b="0" i="1" smtClean="0">
                        <a:latin typeface="Cambria Math" panose="02040503050406030204" pitchFamily="18" charset="0"/>
                      </a:rPr>
                      <m:t>.</m:t>
                    </m:r>
                  </m:oMath>
                </a14:m>
                <a:endParaRPr lang="en-US" altLang="zh-CN" dirty="0"/>
              </a:p>
              <a:p>
                <a:pPr lvl="1"/>
                <a:r>
                  <a:rPr lang="en-US" altLang="zh-CN" dirty="0"/>
                  <a:t>The optimal </a:t>
                </a:r>
                <a14:m>
                  <m:oMath xmlns:m="http://schemas.openxmlformats.org/officeDocument/2006/math">
                    <m:r>
                      <a:rPr lang="en-US" altLang="zh-CN" b="0" i="1" smtClean="0">
                        <a:latin typeface="Cambria Math" panose="02040503050406030204" pitchFamily="18" charset="0"/>
                      </a:rPr>
                      <m:t>𝑥𝑦</m:t>
                    </m:r>
                    <m:r>
                      <a:rPr lang="en-US" altLang="zh-CN" b="0" i="1" smtClean="0">
                        <a:latin typeface="Cambria Math" panose="02040503050406030204" pitchFamily="18" charset="0"/>
                      </a:rPr>
                      <m:t>=0</m:t>
                    </m:r>
                  </m:oMath>
                </a14:m>
                <a:r>
                  <a:rPr lang="en-US" altLang="zh-CN" dirty="0"/>
                  <a:t>, when </a:t>
                </a:r>
                <a14:m>
                  <m:oMath xmlns:m="http://schemas.openxmlformats.org/officeDocument/2006/math">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r>
                      <a:rPr lang="en-US" altLang="zh-CN" b="0" i="1" smtClean="0">
                        <a:latin typeface="Cambria Math" panose="02040503050406030204" pitchFamily="18" charset="0"/>
                      </a:rPr>
                      <m:t>=0.</m:t>
                    </m:r>
                  </m:oMath>
                </a14:m>
                <a:endParaRPr lang="zh-CN" altLang="en-US" dirty="0"/>
              </a:p>
            </p:txBody>
          </p:sp>
        </mc:Choice>
        <mc:Fallback xmlns="">
          <p:sp>
            <p:nvSpPr>
              <p:cNvPr id="3" name="内容占位符 2">
                <a:extLst>
                  <a:ext uri="{FF2B5EF4-FFF2-40B4-BE49-F238E27FC236}">
                    <a16:creationId xmlns:a16="http://schemas.microsoft.com/office/drawing/2014/main" id="{1A132947-DCD3-4935-8059-47FF844EAFB4}"/>
                  </a:ext>
                </a:extLst>
              </p:cNvPr>
              <p:cNvSpPr>
                <a:spLocks noGrp="1" noRot="1" noChangeAspect="1" noMove="1" noResize="1" noEditPoints="1" noAdjustHandles="1" noChangeArrowheads="1" noChangeShapeType="1" noTextEdit="1"/>
              </p:cNvSpPr>
              <p:nvPr>
                <p:ph idx="1"/>
              </p:nvPr>
            </p:nvSpPr>
            <p:spPr>
              <a:blipFill>
                <a:blip r:embed="rId2"/>
                <a:stretch>
                  <a:fillRect l="-1043" t="-2381"/>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B89F8BBF-28CC-46EC-9CC9-5B2DE31DED1A}"/>
              </a:ext>
            </a:extLst>
          </p:cNvPr>
          <p:cNvPicPr>
            <a:picLocks noChangeAspect="1"/>
          </p:cNvPicPr>
          <p:nvPr/>
        </p:nvPicPr>
        <p:blipFill>
          <a:blip r:embed="rId3"/>
          <a:stretch>
            <a:fillRect/>
          </a:stretch>
        </p:blipFill>
        <p:spPr>
          <a:xfrm>
            <a:off x="7364900" y="3656871"/>
            <a:ext cx="4827100" cy="3201129"/>
          </a:xfrm>
          <a:prstGeom prst="rect">
            <a:avLst/>
          </a:prstGeom>
        </p:spPr>
      </p:pic>
    </p:spTree>
    <p:extLst>
      <p:ext uri="{BB962C8B-B14F-4D97-AF65-F5344CB8AC3E}">
        <p14:creationId xmlns:p14="http://schemas.microsoft.com/office/powerpoint/2010/main" val="40238163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E07748-9A7B-44F2-8121-2019470F876A}"/>
              </a:ext>
            </a:extLst>
          </p:cNvPr>
          <p:cNvSpPr>
            <a:spLocks noGrp="1"/>
          </p:cNvSpPr>
          <p:nvPr>
            <p:ph type="title"/>
          </p:nvPr>
        </p:nvSpPr>
        <p:spPr/>
        <p:txBody>
          <a:bodyPr/>
          <a:lstStyle/>
          <a:p>
            <a:r>
              <a:rPr lang="en-US" altLang="zh-CN" dirty="0"/>
              <a:t>Challenges in GAN (2)</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410F403-ED57-4B33-8F01-08619F875BC1}"/>
                  </a:ext>
                </a:extLst>
              </p:cNvPr>
              <p:cNvSpPr>
                <a:spLocks noGrp="1"/>
              </p:cNvSpPr>
              <p:nvPr>
                <p:ph idx="1"/>
              </p:nvPr>
            </p:nvSpPr>
            <p:spPr/>
            <p:txBody>
              <a:bodyPr/>
              <a:lstStyle/>
              <a:p>
                <a:r>
                  <a:rPr lang="en-US" altLang="zh-CN" dirty="0"/>
                  <a:t>Vanishing gradient – If the discriminator is perfect, with </a:t>
                </a:r>
                <a14:m>
                  <m:oMath xmlns:m="http://schemas.openxmlformats.org/officeDocument/2006/math">
                    <m:r>
                      <a:rPr lang="en-US" altLang="zh-CN" b="0" i="1" smtClean="0">
                        <a:latin typeface="Cambria Math" panose="02040503050406030204" pitchFamily="18" charset="0"/>
                      </a:rPr>
                      <m:t>𝐷</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=1, ∀</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𝑑𝑎𝑡𝑎</m:t>
                        </m:r>
                      </m:sub>
                    </m:sSub>
                  </m:oMath>
                </a14:m>
                <a:r>
                  <a:rPr lang="zh-CN" altLang="en-US" dirty="0"/>
                  <a:t> </a:t>
                </a:r>
                <a:r>
                  <a:rPr lang="en-US" altLang="zh-CN" dirty="0"/>
                  <a:t>and </a:t>
                </a:r>
                <a14:m>
                  <m:oMath xmlns:m="http://schemas.openxmlformats.org/officeDocument/2006/math">
                    <m:r>
                      <a:rPr lang="en-US" altLang="zh-CN" i="1">
                        <a:latin typeface="Cambria Math" panose="02040503050406030204" pitchFamily="18" charset="0"/>
                      </a:rPr>
                      <m:t>𝐷</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rPr>
                      <m:t>=</m:t>
                    </m:r>
                    <m:r>
                      <a:rPr lang="en-US" altLang="zh-CN" b="0" i="1" smtClean="0">
                        <a:latin typeface="Cambria Math" panose="02040503050406030204" pitchFamily="18" charset="0"/>
                      </a:rPr>
                      <m:t>0,</m:t>
                    </m:r>
                    <m:r>
                      <a:rPr lang="en-US" altLang="zh-CN" i="1">
                        <a:latin typeface="Cambria Math" panose="02040503050406030204" pitchFamily="18" charset="0"/>
                      </a:rPr>
                      <m:t> ∀</m:t>
                    </m:r>
                    <m:r>
                      <a:rPr lang="en-US" altLang="zh-CN" i="1">
                        <a:latin typeface="Cambria Math" panose="02040503050406030204" pitchFamily="18" charset="0"/>
                      </a:rPr>
                      <m:t>𝑥</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b="0" i="1" smtClean="0">
                            <a:latin typeface="Cambria Math" panose="02040503050406030204" pitchFamily="18" charset="0"/>
                          </a:rPr>
                          <m:t>𝑔</m:t>
                        </m:r>
                      </m:sub>
                    </m:sSub>
                  </m:oMath>
                </a14:m>
                <a:r>
                  <a:rPr lang="en-US" altLang="zh-CN" dirty="0"/>
                  <a:t>, </a:t>
                </a:r>
                <a14:m>
                  <m:oMath xmlns:m="http://schemas.openxmlformats.org/officeDocument/2006/math">
                    <m:r>
                      <a:rPr lang="en-US" altLang="zh-CN" b="0" i="1" smtClean="0">
                        <a:latin typeface="Cambria Math" panose="02040503050406030204" pitchFamily="18" charset="0"/>
                      </a:rPr>
                      <m:t>𝐿</m:t>
                    </m:r>
                    <m:r>
                      <a:rPr lang="en-US" altLang="zh-CN" b="0" i="1" smtClean="0">
                        <a:latin typeface="Cambria Math" panose="02040503050406030204" pitchFamily="18" charset="0"/>
                      </a:rPr>
                      <m:t>(</m:t>
                    </m:r>
                    <m:r>
                      <a:rPr lang="en-US" altLang="zh-CN" b="0" i="1" smtClean="0">
                        <a:latin typeface="Cambria Math" panose="02040503050406030204" pitchFamily="18" charset="0"/>
                      </a:rPr>
                      <m:t>𝐺</m:t>
                    </m:r>
                    <m:r>
                      <a:rPr lang="en-US" altLang="zh-CN" b="0" i="1" smtClean="0">
                        <a:latin typeface="Cambria Math" panose="02040503050406030204" pitchFamily="18" charset="0"/>
                      </a:rPr>
                      <m:t>,</m:t>
                    </m:r>
                    <m:r>
                      <a:rPr lang="en-US" altLang="zh-CN" b="0" i="1" smtClean="0">
                        <a:latin typeface="Cambria Math" panose="02040503050406030204" pitchFamily="18" charset="0"/>
                      </a:rPr>
                      <m:t>𝐷</m:t>
                    </m:r>
                    <m:r>
                      <a:rPr lang="en-US" altLang="zh-CN" b="0" i="1" smtClean="0">
                        <a:latin typeface="Cambria Math" panose="02040503050406030204" pitchFamily="18" charset="0"/>
                      </a:rPr>
                      <m:t>)</m:t>
                    </m:r>
                  </m:oMath>
                </a14:m>
                <a:r>
                  <a:rPr lang="zh-CN" altLang="en-US" dirty="0"/>
                  <a:t> </a:t>
                </a:r>
                <a:r>
                  <a:rPr lang="en-US" altLang="zh-CN" dirty="0"/>
                  <a:t>falls to 0, with no gradient any more.</a:t>
                </a:r>
              </a:p>
              <a:p>
                <a:pPr lvl="1"/>
                <a:r>
                  <a:rPr lang="en-US" altLang="zh-CN" dirty="0"/>
                  <a:t>However, the training algorithm require a good discriminator to reach convergence.</a:t>
                </a:r>
              </a:p>
              <a:p>
                <a:pPr lvl="1"/>
                <a:r>
                  <a:rPr lang="en-US" altLang="zh-CN" dirty="0"/>
                  <a:t>Yet, the discriminator should not be very good, in order not to have a vanishing gradient.</a:t>
                </a:r>
              </a:p>
              <a:p>
                <a:pPr lvl="1"/>
                <a:r>
                  <a:rPr lang="en-US" altLang="zh-CN" dirty="0"/>
                  <a:t>It’s a dilemma to have a good, but not good enough discriminator.</a:t>
                </a:r>
                <a:endParaRPr lang="zh-CN" altLang="en-US" dirty="0"/>
              </a:p>
            </p:txBody>
          </p:sp>
        </mc:Choice>
        <mc:Fallback xmlns="">
          <p:sp>
            <p:nvSpPr>
              <p:cNvPr id="3" name="内容占位符 2">
                <a:extLst>
                  <a:ext uri="{FF2B5EF4-FFF2-40B4-BE49-F238E27FC236}">
                    <a16:creationId xmlns:a16="http://schemas.microsoft.com/office/drawing/2014/main" id="{1410F403-ED57-4B33-8F01-08619F875BC1}"/>
                  </a:ext>
                </a:extLst>
              </p:cNvPr>
              <p:cNvSpPr>
                <a:spLocks noGrp="1" noRot="1" noChangeAspect="1" noMove="1" noResize="1" noEditPoints="1" noAdjustHandles="1" noChangeArrowheads="1" noChangeShapeType="1" noTextEdit="1"/>
              </p:cNvSpPr>
              <p:nvPr>
                <p:ph idx="1"/>
              </p:nvPr>
            </p:nvSpPr>
            <p:spPr>
              <a:blipFill>
                <a:blip r:embed="rId2"/>
                <a:stretch>
                  <a:fillRect t="-238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1660887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E07748-9A7B-44F2-8121-2019470F876A}"/>
              </a:ext>
            </a:extLst>
          </p:cNvPr>
          <p:cNvSpPr>
            <a:spLocks noGrp="1"/>
          </p:cNvSpPr>
          <p:nvPr>
            <p:ph type="title"/>
          </p:nvPr>
        </p:nvSpPr>
        <p:spPr/>
        <p:txBody>
          <a:bodyPr/>
          <a:lstStyle/>
          <a:p>
            <a:r>
              <a:rPr lang="en-US" altLang="zh-CN" dirty="0"/>
              <a:t>Challenges in GAN (3)</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410F403-ED57-4B33-8F01-08619F875BC1}"/>
                  </a:ext>
                </a:extLst>
              </p:cNvPr>
              <p:cNvSpPr>
                <a:spLocks noGrp="1"/>
              </p:cNvSpPr>
              <p:nvPr>
                <p:ph idx="1"/>
              </p:nvPr>
            </p:nvSpPr>
            <p:spPr/>
            <p:txBody>
              <a:bodyPr/>
              <a:lstStyle/>
              <a:p>
                <a:r>
                  <a:rPr lang="en-US" altLang="zh-CN" dirty="0"/>
                  <a:t>Low dimensional manifolds</a:t>
                </a:r>
              </a:p>
              <a:p>
                <a:pPr lvl="1"/>
                <a:r>
                  <a:rPr lang="en-US" altLang="zh-CN" b="0" dirty="0"/>
                  <a:t>The dimensions of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𝑑𝑎𝑡𝑎</m:t>
                        </m:r>
                      </m:sub>
                    </m:sSub>
                  </m:oMath>
                </a14:m>
                <a:r>
                  <a:rPr lang="zh-CN" altLang="en-US" dirty="0"/>
                  <a:t> </a:t>
                </a:r>
                <a:r>
                  <a:rPr lang="en-US" altLang="zh-CN" dirty="0"/>
                  <a:t>appear to be artificially high. It can be dimension-reduced into a lower-dimension space.</a:t>
                </a:r>
              </a:p>
              <a:p>
                <a:pPr lvl="1"/>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b="0" i="1" smtClean="0">
                            <a:latin typeface="Cambria Math" panose="02040503050406030204" pitchFamily="18" charset="0"/>
                          </a:rPr>
                          <m:t>𝑔</m:t>
                        </m:r>
                      </m:sub>
                    </m:sSub>
                  </m:oMath>
                </a14:m>
                <a:r>
                  <a:rPr lang="zh-CN" altLang="en-US" dirty="0"/>
                  <a:t> </a:t>
                </a:r>
                <a:r>
                  <a:rPr lang="en-US" altLang="zh-CN" dirty="0"/>
                  <a:t>is also in a low dimensional manifolds, since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𝑔</m:t>
                        </m:r>
                      </m:sub>
                    </m:sSub>
                  </m:oMath>
                </a14:m>
                <a:r>
                  <a:rPr lang="zh-CN" altLang="en-US" dirty="0"/>
                  <a:t> </a:t>
                </a:r>
                <a:r>
                  <a:rPr lang="en-US" altLang="zh-CN" dirty="0"/>
                  <a:t>is actually generated from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b="0" i="1" smtClean="0">
                            <a:latin typeface="Cambria Math" panose="02040503050406030204" pitchFamily="18" charset="0"/>
                          </a:rPr>
                          <m:t>𝑧</m:t>
                        </m:r>
                      </m:sub>
                    </m:sSub>
                  </m:oMath>
                </a14:m>
                <a:r>
                  <a:rPr lang="en-US" altLang="zh-CN" dirty="0"/>
                  <a:t>, and </a:t>
                </a:r>
                <a14:m>
                  <m:oMath xmlns:m="http://schemas.openxmlformats.org/officeDocument/2006/math">
                    <m:r>
                      <m:rPr>
                        <m:sty m:val="p"/>
                      </m:rPr>
                      <a:rPr lang="en-US" altLang="zh-CN" b="0" i="0" smtClean="0">
                        <a:latin typeface="Cambria Math" panose="02040503050406030204" pitchFamily="18" charset="0"/>
                      </a:rPr>
                      <m:t>z</m:t>
                    </m:r>
                  </m:oMath>
                </a14:m>
                <a:r>
                  <a:rPr lang="zh-CN" altLang="en-US" dirty="0"/>
                  <a:t> </a:t>
                </a:r>
                <a:r>
                  <a:rPr lang="en-US" altLang="zh-CN" dirty="0"/>
                  <a:t>has smaller dimensions.</a:t>
                </a:r>
              </a:p>
              <a:p>
                <a:pPr lvl="1"/>
                <a:r>
                  <a:rPr lang="en-US" altLang="zh-CN" b="0" dirty="0"/>
                  <a:t>Both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𝑔</m:t>
                        </m:r>
                      </m:sub>
                    </m:sSub>
                  </m:oMath>
                </a14:m>
                <a:r>
                  <a:rPr lang="zh-CN" altLang="en-US" dirty="0"/>
                  <a:t> </a:t>
                </a:r>
                <a:r>
                  <a:rPr lang="en-US" altLang="zh-CN" dirty="0"/>
                  <a:t>and </a:t>
                </a:r>
                <a14:m>
                  <m:oMath xmlns:m="http://schemas.openxmlformats.org/officeDocument/2006/math">
                    <m:sSub>
                      <m:sSubPr>
                        <m:ctrlPr>
                          <a:rPr lang="en-US" altLang="zh-CN" b="0" i="1" smtClean="0">
                            <a:latin typeface="Cambria Math" panose="02040503050406030204" pitchFamily="18" charset="0"/>
                          </a:rPr>
                        </m:ctrlPr>
                      </m:sSubPr>
                      <m:e>
                        <m:r>
                          <a:rPr lang="en-US" altLang="zh-CN" i="1">
                            <a:latin typeface="Cambria Math" panose="02040503050406030204" pitchFamily="18" charset="0"/>
                          </a:rPr>
                          <m:t>𝑝</m:t>
                        </m:r>
                      </m:e>
                      <m:sub>
                        <m:r>
                          <a:rPr lang="en-US" altLang="zh-CN" b="0" i="1" smtClean="0">
                            <a:latin typeface="Cambria Math" panose="02040503050406030204" pitchFamily="18" charset="0"/>
                          </a:rPr>
                          <m:t>𝑟</m:t>
                        </m:r>
                      </m:sub>
                    </m:sSub>
                  </m:oMath>
                </a14:m>
                <a:r>
                  <a:rPr lang="zh-CN" altLang="en-US" dirty="0"/>
                  <a:t> </a:t>
                </a:r>
                <a:r>
                  <a:rPr lang="en-US" altLang="zh-CN" dirty="0"/>
                  <a:t>are in low dimensional manifolds, the distribution hyper surfaces are almost certainly disjoint.</a:t>
                </a:r>
              </a:p>
              <a:p>
                <a:pPr lvl="1"/>
                <a:r>
                  <a:rPr lang="en-US" altLang="zh-CN" dirty="0"/>
                  <a:t>When they have disjoint supports, there is always a perfect discriminator,</a:t>
                </a:r>
                <a:r>
                  <a:rPr lang="zh-CN" altLang="en-US" dirty="0"/>
                  <a:t> </a:t>
                </a:r>
                <a:r>
                  <a:rPr lang="en-US" altLang="zh-CN" dirty="0"/>
                  <a:t>which</a:t>
                </a:r>
                <a:r>
                  <a:rPr lang="zh-CN" altLang="en-US" dirty="0"/>
                  <a:t> </a:t>
                </a:r>
                <a:r>
                  <a:rPr lang="en-US" altLang="zh-CN" dirty="0"/>
                  <a:t>will</a:t>
                </a:r>
                <a:r>
                  <a:rPr lang="zh-CN" altLang="en-US" dirty="0"/>
                  <a:t> </a:t>
                </a:r>
                <a:r>
                  <a:rPr lang="en-US" altLang="zh-CN" dirty="0"/>
                  <a:t>cause</a:t>
                </a:r>
                <a:r>
                  <a:rPr lang="zh-CN" altLang="en-US" dirty="0"/>
                  <a:t> </a:t>
                </a:r>
                <a:r>
                  <a:rPr lang="en-US" altLang="zh-CN" dirty="0"/>
                  <a:t>vanishing</a:t>
                </a:r>
                <a:r>
                  <a:rPr lang="zh-CN" altLang="en-US" dirty="0"/>
                  <a:t> </a:t>
                </a:r>
                <a:r>
                  <a:rPr lang="en-US" altLang="zh-CN" dirty="0"/>
                  <a:t>gradient.</a:t>
                </a:r>
              </a:p>
            </p:txBody>
          </p:sp>
        </mc:Choice>
        <mc:Fallback xmlns="">
          <p:sp>
            <p:nvSpPr>
              <p:cNvPr id="3" name="内容占位符 2">
                <a:extLst>
                  <a:ext uri="{FF2B5EF4-FFF2-40B4-BE49-F238E27FC236}">
                    <a16:creationId xmlns:a16="http://schemas.microsoft.com/office/drawing/2014/main" id="{1410F403-ED57-4B33-8F01-08619F875BC1}"/>
                  </a:ext>
                </a:extLst>
              </p:cNvPr>
              <p:cNvSpPr>
                <a:spLocks noGrp="1" noRot="1" noChangeAspect="1" noMove="1" noResize="1" noEditPoints="1" noAdjustHandles="1" noChangeArrowheads="1" noChangeShapeType="1" noTextEdit="1"/>
              </p:cNvSpPr>
              <p:nvPr>
                <p:ph idx="1"/>
              </p:nvPr>
            </p:nvSpPr>
            <p:spPr>
              <a:blipFill>
                <a:blip r:embed="rId2"/>
                <a:stretch>
                  <a:fillRect l="-1043" t="-2521"/>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53FAE783-1C48-4F5A-B929-86501D2BDD49}"/>
              </a:ext>
            </a:extLst>
          </p:cNvPr>
          <p:cNvPicPr>
            <a:picLocks noChangeAspect="1"/>
          </p:cNvPicPr>
          <p:nvPr/>
        </p:nvPicPr>
        <p:blipFill>
          <a:blip r:embed="rId3"/>
          <a:stretch>
            <a:fillRect/>
          </a:stretch>
        </p:blipFill>
        <p:spPr>
          <a:xfrm>
            <a:off x="8735786" y="4951658"/>
            <a:ext cx="3456214" cy="1906342"/>
          </a:xfrm>
          <a:prstGeom prst="rect">
            <a:avLst/>
          </a:prstGeom>
        </p:spPr>
      </p:pic>
      <p:sp>
        <p:nvSpPr>
          <p:cNvPr id="5" name="文本框 4">
            <a:extLst>
              <a:ext uri="{FF2B5EF4-FFF2-40B4-BE49-F238E27FC236}">
                <a16:creationId xmlns:a16="http://schemas.microsoft.com/office/drawing/2014/main" id="{0A4566A4-1FFA-4834-9E56-44CB95ED64BC}"/>
              </a:ext>
            </a:extLst>
          </p:cNvPr>
          <p:cNvSpPr txBox="1"/>
          <p:nvPr/>
        </p:nvSpPr>
        <p:spPr>
          <a:xfrm>
            <a:off x="0" y="6176963"/>
            <a:ext cx="8735786" cy="923330"/>
          </a:xfrm>
          <a:prstGeom prst="rect">
            <a:avLst/>
          </a:prstGeom>
          <a:noFill/>
        </p:spPr>
        <p:txBody>
          <a:bodyPr wrap="square" rtlCol="0">
            <a:spAutoFit/>
          </a:bodyPr>
          <a:lstStyle/>
          <a:p>
            <a:r>
              <a:rPr lang="en-US" altLang="zh-CN" dirty="0"/>
              <a:t>Image source: </a:t>
            </a:r>
            <a:r>
              <a:rPr lang="en-US" altLang="zh-CN" dirty="0">
                <a:hlinkClick r:id="rId4"/>
              </a:rPr>
              <a:t>https://lilianweng.github.io/lil-log/2017/08/20/from-GAN-to-WGAN.html#low-dimensional-supports</a:t>
            </a:r>
            <a:endParaRPr lang="en-US" altLang="zh-CN" dirty="0"/>
          </a:p>
          <a:p>
            <a:endParaRPr lang="en-US" altLang="zh-CN" dirty="0"/>
          </a:p>
        </p:txBody>
      </p:sp>
    </p:spTree>
    <p:extLst>
      <p:ext uri="{BB962C8B-B14F-4D97-AF65-F5344CB8AC3E}">
        <p14:creationId xmlns:p14="http://schemas.microsoft.com/office/powerpoint/2010/main" val="36292601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F3A6C5-0C21-4C27-B3E5-ABBF9CD0B7C8}"/>
              </a:ext>
            </a:extLst>
          </p:cNvPr>
          <p:cNvSpPr>
            <a:spLocks noGrp="1"/>
          </p:cNvSpPr>
          <p:nvPr>
            <p:ph type="title"/>
          </p:nvPr>
        </p:nvSpPr>
        <p:spPr/>
        <p:txBody>
          <a:bodyPr/>
          <a:lstStyle/>
          <a:p>
            <a:r>
              <a:rPr lang="en-US" altLang="zh-CN" dirty="0"/>
              <a:t>Overview</a:t>
            </a:r>
            <a:endParaRPr lang="zh-CN" altLang="en-US" dirty="0"/>
          </a:p>
        </p:txBody>
      </p:sp>
      <p:sp>
        <p:nvSpPr>
          <p:cNvPr id="3" name="内容占位符 2">
            <a:extLst>
              <a:ext uri="{FF2B5EF4-FFF2-40B4-BE49-F238E27FC236}">
                <a16:creationId xmlns:a16="http://schemas.microsoft.com/office/drawing/2014/main" id="{C4999AB8-E0F3-4899-BA7D-3B3D60C36CD7}"/>
              </a:ext>
            </a:extLst>
          </p:cNvPr>
          <p:cNvSpPr>
            <a:spLocks noGrp="1"/>
          </p:cNvSpPr>
          <p:nvPr>
            <p:ph idx="1"/>
          </p:nvPr>
        </p:nvSpPr>
        <p:spPr/>
        <p:txBody>
          <a:bodyPr/>
          <a:lstStyle/>
          <a:p>
            <a:r>
              <a:rPr lang="en-US" altLang="zh-CN" dirty="0"/>
              <a:t>Generative models vs. Discriminative models</a:t>
            </a:r>
          </a:p>
          <a:p>
            <a:r>
              <a:rPr lang="en-US" altLang="zh-CN" dirty="0"/>
              <a:t>Generative Adversarial Nets (GAN)</a:t>
            </a:r>
          </a:p>
          <a:p>
            <a:r>
              <a:rPr lang="en-US" altLang="zh-CN" dirty="0"/>
              <a:t>Wasserstein Generative Adversarial Networks (WGAN)</a:t>
            </a:r>
          </a:p>
          <a:p>
            <a:r>
              <a:rPr lang="en-US" altLang="zh-CN" dirty="0"/>
              <a:t>WGAN with Gradient Penalty</a:t>
            </a:r>
          </a:p>
        </p:txBody>
      </p:sp>
    </p:spTree>
    <p:extLst>
      <p:ext uri="{BB962C8B-B14F-4D97-AF65-F5344CB8AC3E}">
        <p14:creationId xmlns:p14="http://schemas.microsoft.com/office/powerpoint/2010/main" val="4994166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E07748-9A7B-44F2-8121-2019470F876A}"/>
              </a:ext>
            </a:extLst>
          </p:cNvPr>
          <p:cNvSpPr>
            <a:spLocks noGrp="1"/>
          </p:cNvSpPr>
          <p:nvPr>
            <p:ph type="title"/>
          </p:nvPr>
        </p:nvSpPr>
        <p:spPr/>
        <p:txBody>
          <a:bodyPr/>
          <a:lstStyle/>
          <a:p>
            <a:r>
              <a:rPr lang="en-US" altLang="zh-CN" dirty="0"/>
              <a:t>Challenges in GAN (4)</a:t>
            </a:r>
            <a:endParaRPr lang="zh-CN" altLang="en-US" dirty="0"/>
          </a:p>
        </p:txBody>
      </p:sp>
      <p:sp>
        <p:nvSpPr>
          <p:cNvPr id="3" name="内容占位符 2">
            <a:extLst>
              <a:ext uri="{FF2B5EF4-FFF2-40B4-BE49-F238E27FC236}">
                <a16:creationId xmlns:a16="http://schemas.microsoft.com/office/drawing/2014/main" id="{1410F403-ED57-4B33-8F01-08619F875BC1}"/>
              </a:ext>
            </a:extLst>
          </p:cNvPr>
          <p:cNvSpPr>
            <a:spLocks noGrp="1"/>
          </p:cNvSpPr>
          <p:nvPr>
            <p:ph idx="1"/>
          </p:nvPr>
        </p:nvSpPr>
        <p:spPr>
          <a:xfrm>
            <a:off x="838200" y="1825625"/>
            <a:ext cx="5981700" cy="4351338"/>
          </a:xfrm>
        </p:spPr>
        <p:txBody>
          <a:bodyPr/>
          <a:lstStyle/>
          <a:p>
            <a:r>
              <a:rPr lang="en-US" altLang="zh-CN" dirty="0"/>
              <a:t>Mode collapse – The generator collapse to a setting where it always produces same outputs.</a:t>
            </a:r>
            <a:endParaRPr lang="zh-CN" altLang="en-US" dirty="0"/>
          </a:p>
        </p:txBody>
      </p:sp>
      <p:pic>
        <p:nvPicPr>
          <p:cNvPr id="7" name="图片 6">
            <a:extLst>
              <a:ext uri="{FF2B5EF4-FFF2-40B4-BE49-F238E27FC236}">
                <a16:creationId xmlns:a16="http://schemas.microsoft.com/office/drawing/2014/main" id="{0B557B8B-485E-4419-886A-69DB08DC6643}"/>
              </a:ext>
            </a:extLst>
          </p:cNvPr>
          <p:cNvPicPr>
            <a:picLocks noChangeAspect="1"/>
          </p:cNvPicPr>
          <p:nvPr/>
        </p:nvPicPr>
        <p:blipFill>
          <a:blip r:embed="rId2"/>
          <a:stretch>
            <a:fillRect/>
          </a:stretch>
        </p:blipFill>
        <p:spPr>
          <a:xfrm>
            <a:off x="6819900" y="766762"/>
            <a:ext cx="5372100" cy="5324475"/>
          </a:xfrm>
          <a:prstGeom prst="rect">
            <a:avLst/>
          </a:prstGeom>
        </p:spPr>
      </p:pic>
      <p:sp>
        <p:nvSpPr>
          <p:cNvPr id="8" name="文本框 7">
            <a:extLst>
              <a:ext uri="{FF2B5EF4-FFF2-40B4-BE49-F238E27FC236}">
                <a16:creationId xmlns:a16="http://schemas.microsoft.com/office/drawing/2014/main" id="{461FF1E2-0AA6-48F4-B0ED-CD73668161BB}"/>
              </a:ext>
            </a:extLst>
          </p:cNvPr>
          <p:cNvSpPr txBox="1"/>
          <p:nvPr/>
        </p:nvSpPr>
        <p:spPr>
          <a:xfrm>
            <a:off x="2182586" y="6353629"/>
            <a:ext cx="10009414" cy="369332"/>
          </a:xfrm>
          <a:prstGeom prst="rect">
            <a:avLst/>
          </a:prstGeom>
          <a:noFill/>
        </p:spPr>
        <p:txBody>
          <a:bodyPr wrap="square" rtlCol="0">
            <a:spAutoFit/>
          </a:bodyPr>
          <a:lstStyle/>
          <a:p>
            <a:r>
              <a:rPr lang="en-US" altLang="zh-CN" dirty="0"/>
              <a:t>Image source: </a:t>
            </a:r>
            <a:r>
              <a:rPr lang="en-US" altLang="zh-CN" dirty="0">
                <a:hlinkClick r:id="rId3"/>
              </a:rPr>
              <a:t>https://blog.csdn.net/SPARKKKK/article/details/72598041?locationNum=10&amp;fps=1</a:t>
            </a:r>
            <a:r>
              <a:rPr lang="en-US" altLang="zh-CN" dirty="0"/>
              <a:t> </a:t>
            </a:r>
          </a:p>
        </p:txBody>
      </p:sp>
    </p:spTree>
    <p:extLst>
      <p:ext uri="{BB962C8B-B14F-4D97-AF65-F5344CB8AC3E}">
        <p14:creationId xmlns:p14="http://schemas.microsoft.com/office/powerpoint/2010/main" val="17608070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697AEE-0F68-4CD6-98F8-F667093DF3C8}"/>
              </a:ext>
            </a:extLst>
          </p:cNvPr>
          <p:cNvSpPr>
            <a:spLocks noGrp="1"/>
          </p:cNvSpPr>
          <p:nvPr>
            <p:ph type="title"/>
          </p:nvPr>
        </p:nvSpPr>
        <p:spPr/>
        <p:txBody>
          <a:bodyPr>
            <a:normAutofit/>
          </a:bodyPr>
          <a:lstStyle/>
          <a:p>
            <a:r>
              <a:rPr lang="en-US" altLang="zh-CN" sz="3600" dirty="0"/>
              <a:t>Wasserstein Generative Adversarial Networks (WGAN)</a:t>
            </a:r>
            <a:endParaRPr lang="zh-CN" altLang="en-US" sz="3600" dirty="0"/>
          </a:p>
        </p:txBody>
      </p:sp>
      <p:sp>
        <p:nvSpPr>
          <p:cNvPr id="3" name="内容占位符 2">
            <a:extLst>
              <a:ext uri="{FF2B5EF4-FFF2-40B4-BE49-F238E27FC236}">
                <a16:creationId xmlns:a16="http://schemas.microsoft.com/office/drawing/2014/main" id="{38C6B95C-C434-45E1-938C-EFBE51F802C2}"/>
              </a:ext>
            </a:extLst>
          </p:cNvPr>
          <p:cNvSpPr>
            <a:spLocks noGrp="1"/>
          </p:cNvSpPr>
          <p:nvPr>
            <p:ph idx="1"/>
          </p:nvPr>
        </p:nvSpPr>
        <p:spPr/>
        <p:txBody>
          <a:bodyPr/>
          <a:lstStyle/>
          <a:p>
            <a:endParaRPr lang="zh-CN" altLang="en-US" dirty="0"/>
          </a:p>
        </p:txBody>
      </p:sp>
      <p:pic>
        <p:nvPicPr>
          <p:cNvPr id="4" name="图片 3">
            <a:extLst>
              <a:ext uri="{FF2B5EF4-FFF2-40B4-BE49-F238E27FC236}">
                <a16:creationId xmlns:a16="http://schemas.microsoft.com/office/drawing/2014/main" id="{DCD7CAEA-2E46-4479-9E4B-313167674FC7}"/>
              </a:ext>
            </a:extLst>
          </p:cNvPr>
          <p:cNvPicPr>
            <a:picLocks noChangeAspect="1"/>
          </p:cNvPicPr>
          <p:nvPr/>
        </p:nvPicPr>
        <p:blipFill>
          <a:blip r:embed="rId3"/>
          <a:stretch>
            <a:fillRect/>
          </a:stretch>
        </p:blipFill>
        <p:spPr>
          <a:xfrm>
            <a:off x="838200" y="2473036"/>
            <a:ext cx="10515600" cy="1911927"/>
          </a:xfrm>
          <a:prstGeom prst="rect">
            <a:avLst/>
          </a:prstGeom>
        </p:spPr>
      </p:pic>
    </p:spTree>
    <p:extLst>
      <p:ext uri="{BB962C8B-B14F-4D97-AF65-F5344CB8AC3E}">
        <p14:creationId xmlns:p14="http://schemas.microsoft.com/office/powerpoint/2010/main" val="36586341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4547AA-D8CD-4C52-AD7F-F117EAB66FF0}"/>
              </a:ext>
            </a:extLst>
          </p:cNvPr>
          <p:cNvSpPr>
            <a:spLocks noGrp="1"/>
          </p:cNvSpPr>
          <p:nvPr>
            <p:ph type="title"/>
          </p:nvPr>
        </p:nvSpPr>
        <p:spPr/>
        <p:txBody>
          <a:bodyPr/>
          <a:lstStyle/>
          <a:p>
            <a:r>
              <a:rPr lang="en-US" altLang="zh-CN" dirty="0"/>
              <a:t>Why WGAN?</a:t>
            </a:r>
            <a:endParaRPr lang="zh-CN" altLang="en-US" dirty="0"/>
          </a:p>
        </p:txBody>
      </p:sp>
      <p:sp>
        <p:nvSpPr>
          <p:cNvPr id="3" name="内容占位符 2">
            <a:extLst>
              <a:ext uri="{FF2B5EF4-FFF2-40B4-BE49-F238E27FC236}">
                <a16:creationId xmlns:a16="http://schemas.microsoft.com/office/drawing/2014/main" id="{EED3E497-15F3-45A1-9558-2AFAC267875E}"/>
              </a:ext>
            </a:extLst>
          </p:cNvPr>
          <p:cNvSpPr>
            <a:spLocks noGrp="1"/>
          </p:cNvSpPr>
          <p:nvPr>
            <p:ph idx="1"/>
          </p:nvPr>
        </p:nvSpPr>
        <p:spPr/>
        <p:txBody>
          <a:bodyPr/>
          <a:lstStyle/>
          <a:p>
            <a:r>
              <a:rPr lang="en-US" altLang="zh-CN" dirty="0"/>
              <a:t>Wasserstein metric provides a smoother loss function than JS divergence.</a:t>
            </a:r>
          </a:p>
          <a:p>
            <a:r>
              <a:rPr lang="en-US" altLang="zh-CN" dirty="0"/>
              <a:t>WGAN is empirically more easy to train, for the balance between  the generator and the discriminator is not required maintaining.</a:t>
            </a:r>
          </a:p>
          <a:p>
            <a:r>
              <a:rPr lang="en-US" altLang="zh-CN" dirty="0"/>
              <a:t>WGAN gets rid of the problem of mode collapse.</a:t>
            </a:r>
          </a:p>
          <a:p>
            <a:r>
              <a:rPr lang="en-US" altLang="zh-CN" dirty="0"/>
              <a:t>… …</a:t>
            </a:r>
            <a:endParaRPr lang="zh-CN" altLang="en-US" dirty="0"/>
          </a:p>
        </p:txBody>
      </p:sp>
    </p:spTree>
    <p:extLst>
      <p:ext uri="{BB962C8B-B14F-4D97-AF65-F5344CB8AC3E}">
        <p14:creationId xmlns:p14="http://schemas.microsoft.com/office/powerpoint/2010/main" val="7869301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FF76FE-D255-487A-924F-5DEF6EC89D02}"/>
              </a:ext>
            </a:extLst>
          </p:cNvPr>
          <p:cNvSpPr>
            <a:spLocks noGrp="1"/>
          </p:cNvSpPr>
          <p:nvPr>
            <p:ph type="title"/>
          </p:nvPr>
        </p:nvSpPr>
        <p:spPr/>
        <p:txBody>
          <a:bodyPr/>
          <a:lstStyle/>
          <a:p>
            <a:r>
              <a:rPr lang="en-US" altLang="zh-CN" dirty="0"/>
              <a:t>Different Distances</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AF92E9E8-D0EE-4538-B075-EE8FA964EBD7}"/>
                  </a:ext>
                </a:extLst>
              </p:cNvPr>
              <p:cNvSpPr>
                <a:spLocks noGrp="1"/>
              </p:cNvSpPr>
              <p:nvPr>
                <p:ph idx="1"/>
              </p:nvPr>
            </p:nvSpPr>
            <p:spPr/>
            <p:txBody>
              <a:bodyPr>
                <a:normAutofit fontScale="92500" lnSpcReduction="20000"/>
              </a:bodyPr>
              <a:lstStyle/>
              <a:p>
                <a14:m>
                  <m:oMath xmlns:m="http://schemas.openxmlformats.org/officeDocument/2006/math">
                    <m:r>
                      <a:rPr lang="en-US" altLang="zh-CN" b="0" i="1" smtClean="0">
                        <a:latin typeface="Cambria Math" panose="02040503050406030204" pitchFamily="18" charset="0"/>
                      </a:rPr>
                      <m:t>𝑋</m:t>
                    </m:r>
                  </m:oMath>
                </a14:m>
                <a:r>
                  <a:rPr lang="zh-CN" altLang="en-US" dirty="0"/>
                  <a:t> </a:t>
                </a:r>
                <a:r>
                  <a:rPr lang="en-US" altLang="zh-CN" dirty="0"/>
                  <a:t>– A compact metric set. E.g. The space of images </a:t>
                </a:r>
                <a14:m>
                  <m:oMath xmlns:m="http://schemas.openxmlformats.org/officeDocument/2006/math">
                    <m:sSup>
                      <m:sSupPr>
                        <m:ctrlPr>
                          <a:rPr lang="en-US" altLang="zh-CN" b="0" i="1" smtClean="0">
                            <a:latin typeface="Cambria Math" panose="02040503050406030204" pitchFamily="18" charset="0"/>
                          </a:rPr>
                        </m:ctrlPr>
                      </m:sSupPr>
                      <m:e>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0,1</m:t>
                            </m:r>
                          </m:e>
                        </m:d>
                      </m:e>
                      <m:sup>
                        <m:r>
                          <a:rPr lang="en-US" altLang="zh-CN" b="0" i="1" smtClean="0">
                            <a:latin typeface="Cambria Math" panose="02040503050406030204" pitchFamily="18" charset="0"/>
                          </a:rPr>
                          <m:t>𝑑</m:t>
                        </m:r>
                      </m:sup>
                    </m:sSup>
                  </m:oMath>
                </a14:m>
                <a:r>
                  <a:rPr lang="en-US" altLang="zh-CN" dirty="0"/>
                  <a:t>.</a:t>
                </a:r>
              </a:p>
              <a:p>
                <a14:m>
                  <m:oMath xmlns:m="http://schemas.openxmlformats.org/officeDocument/2006/math">
                    <m:r>
                      <m:rPr>
                        <m:sty m:val="p"/>
                      </m:rPr>
                      <a:rPr lang="en-US" altLang="zh-CN" b="0" i="0" smtClean="0">
                        <a:latin typeface="Cambria Math" panose="02040503050406030204" pitchFamily="18" charset="0"/>
                      </a:rPr>
                      <m:t>Σ</m:t>
                    </m:r>
                  </m:oMath>
                </a14:m>
                <a:r>
                  <a:rPr lang="en-US" altLang="zh-CN" dirty="0"/>
                  <a:t> – The set of all the </a:t>
                </a:r>
                <a:r>
                  <a:rPr lang="en-US" altLang="zh-CN" dirty="0" err="1"/>
                  <a:t>Borel</a:t>
                </a:r>
                <a:r>
                  <a:rPr lang="en-US" altLang="zh-CN" dirty="0"/>
                  <a:t> subsets of </a:t>
                </a:r>
                <a14:m>
                  <m:oMath xmlns:m="http://schemas.openxmlformats.org/officeDocument/2006/math">
                    <m:r>
                      <a:rPr lang="en-US" altLang="zh-CN" i="1">
                        <a:latin typeface="Cambria Math" panose="02040503050406030204" pitchFamily="18" charset="0"/>
                      </a:rPr>
                      <m:t>𝑋</m:t>
                    </m:r>
                  </m:oMath>
                </a14:m>
                <a:r>
                  <a:rPr lang="en-US" altLang="zh-CN" dirty="0"/>
                  <a:t>.</a:t>
                </a:r>
              </a:p>
              <a:p>
                <a14:m>
                  <m:oMath xmlns:m="http://schemas.openxmlformats.org/officeDocument/2006/math">
                    <m:r>
                      <a:rPr lang="en-US" altLang="zh-CN" b="0" i="1" smtClean="0">
                        <a:latin typeface="Cambria Math" panose="02040503050406030204" pitchFamily="18" charset="0"/>
                      </a:rPr>
                      <m:t>𝑃𝑟𝑜𝑏</m:t>
                    </m:r>
                    <m:r>
                      <a:rPr lang="en-US" altLang="zh-CN" b="0" i="1" smtClean="0">
                        <a:latin typeface="Cambria Math" panose="02040503050406030204" pitchFamily="18" charset="0"/>
                      </a:rPr>
                      <m:t>(</m:t>
                    </m:r>
                    <m:r>
                      <a:rPr lang="en-US" altLang="zh-CN" b="0" i="1" smtClean="0">
                        <a:latin typeface="Cambria Math" panose="02040503050406030204" pitchFamily="18" charset="0"/>
                      </a:rPr>
                      <m:t>𝑋</m:t>
                    </m:r>
                    <m:r>
                      <a:rPr lang="en-US" altLang="zh-CN" b="0" i="1" smtClean="0">
                        <a:latin typeface="Cambria Math" panose="02040503050406030204" pitchFamily="18" charset="0"/>
                      </a:rPr>
                      <m:t>)</m:t>
                    </m:r>
                  </m:oMath>
                </a14:m>
                <a:r>
                  <a:rPr lang="zh-CN" altLang="en-US" dirty="0"/>
                  <a:t> </a:t>
                </a:r>
                <a:r>
                  <a:rPr lang="en-US" altLang="zh-CN" dirty="0"/>
                  <a:t>– The space of probability measures defined on </a:t>
                </a:r>
                <a14:m>
                  <m:oMath xmlns:m="http://schemas.openxmlformats.org/officeDocument/2006/math">
                    <m:r>
                      <a:rPr lang="en-US" altLang="zh-CN" i="1">
                        <a:latin typeface="Cambria Math" panose="02040503050406030204" pitchFamily="18" charset="0"/>
                      </a:rPr>
                      <m:t>𝑋</m:t>
                    </m:r>
                  </m:oMath>
                </a14:m>
                <a:r>
                  <a:rPr lang="en-US" altLang="zh-CN" dirty="0"/>
                  <a:t>.</a:t>
                </a:r>
              </a:p>
              <a:p>
                <a:r>
                  <a:rPr lang="en-US" altLang="zh-CN" dirty="0"/>
                  <a:t>Distances between 2 distributions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𝑃</m:t>
                        </m:r>
                      </m:e>
                      <m:sub>
                        <m:r>
                          <a:rPr lang="en-US" altLang="zh-CN" b="0" i="1" smtClean="0">
                            <a:latin typeface="Cambria Math" panose="02040503050406030204" pitchFamily="18" charset="0"/>
                          </a:rPr>
                          <m:t>𝑟</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𝑃</m:t>
                        </m:r>
                      </m:e>
                      <m:sub>
                        <m:r>
                          <a:rPr lang="en-US" altLang="zh-CN" b="0" i="1" smtClean="0">
                            <a:latin typeface="Cambria Math" panose="02040503050406030204" pitchFamily="18" charset="0"/>
                          </a:rPr>
                          <m:t>𝑔</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𝑃𝑟𝑜𝑏</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𝑋</m:t>
                        </m:r>
                      </m:e>
                    </m:d>
                  </m:oMath>
                </a14:m>
                <a:endParaRPr lang="en-US" altLang="zh-CN" dirty="0"/>
              </a:p>
              <a:p>
                <a:r>
                  <a:rPr lang="en-US" altLang="zh-CN" dirty="0"/>
                  <a:t>Total variation distance – </a:t>
                </a:r>
                <a14:m>
                  <m:oMath xmlns:m="http://schemas.openxmlformats.org/officeDocument/2006/math">
                    <m:r>
                      <a:rPr lang="en-US" altLang="zh-CN" b="0" i="1" smtClean="0">
                        <a:latin typeface="Cambria Math" panose="02040503050406030204" pitchFamily="18" charset="0"/>
                      </a:rPr>
                      <m:t>𝛿</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𝑃</m:t>
                            </m:r>
                          </m:e>
                          <m:sub>
                            <m:r>
                              <a:rPr lang="en-US" altLang="zh-CN" b="0" i="1" smtClean="0">
                                <a:latin typeface="Cambria Math" panose="02040503050406030204" pitchFamily="18" charset="0"/>
                              </a:rPr>
                              <m:t>𝑟</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𝑃</m:t>
                            </m:r>
                          </m:e>
                          <m:sub>
                            <m:r>
                              <a:rPr lang="en-US" altLang="zh-CN" b="0" i="1" smtClean="0">
                                <a:latin typeface="Cambria Math" panose="02040503050406030204" pitchFamily="18" charset="0"/>
                              </a:rPr>
                              <m:t>𝑔</m:t>
                            </m:r>
                          </m:sub>
                        </m:sSub>
                      </m:e>
                    </m:d>
                    <m:r>
                      <a:rPr lang="en-US" altLang="zh-CN" b="0" i="1" smtClean="0">
                        <a:latin typeface="Cambria Math" panose="02040503050406030204" pitchFamily="18" charset="0"/>
                      </a:rPr>
                      <m:t>=</m:t>
                    </m:r>
                    <m:func>
                      <m:funcPr>
                        <m:ctrlPr>
                          <a:rPr lang="en-US" altLang="zh-CN" b="0" i="1" smtClean="0">
                            <a:latin typeface="Cambria Math" panose="02040503050406030204" pitchFamily="18" charset="0"/>
                          </a:rPr>
                        </m:ctrlPr>
                      </m:funcPr>
                      <m:fName>
                        <m:limLow>
                          <m:limLowPr>
                            <m:ctrlPr>
                              <a:rPr lang="en-US" altLang="zh-CN" b="0" i="1" smtClean="0">
                                <a:latin typeface="Cambria Math" panose="02040503050406030204" pitchFamily="18" charset="0"/>
                              </a:rPr>
                            </m:ctrlPr>
                          </m:limLowPr>
                          <m:e>
                            <m:r>
                              <m:rPr>
                                <m:sty m:val="p"/>
                              </m:rPr>
                              <a:rPr lang="en-US" altLang="zh-CN" b="0" i="0" smtClean="0">
                                <a:latin typeface="Cambria Math" panose="02040503050406030204" pitchFamily="18" charset="0"/>
                              </a:rPr>
                              <m:t>sup</m:t>
                            </m:r>
                          </m:e>
                          <m:lim>
                            <m:r>
                              <a:rPr lang="en-US" altLang="zh-CN" b="0" i="1" smtClean="0">
                                <a:latin typeface="Cambria Math" panose="02040503050406030204" pitchFamily="18" charset="0"/>
                              </a:rPr>
                              <m:t>𝐴</m:t>
                            </m:r>
                            <m:r>
                              <a:rPr lang="en-US" altLang="zh-CN" b="0" i="1" smtClean="0">
                                <a:latin typeface="Cambria Math" panose="02040503050406030204" pitchFamily="18" charset="0"/>
                              </a:rPr>
                              <m:t>∈</m:t>
                            </m:r>
                            <m:r>
                              <m:rPr>
                                <m:sty m:val="p"/>
                              </m:rPr>
                              <a:rPr lang="en-US" altLang="zh-CN" b="0" i="0" smtClean="0">
                                <a:latin typeface="Cambria Math" panose="02040503050406030204" pitchFamily="18" charset="0"/>
                              </a:rPr>
                              <m:t>Σ</m:t>
                            </m:r>
                          </m:lim>
                        </m:limLow>
                      </m:fName>
                      <m:e>
                        <m:d>
                          <m:dPr>
                            <m:begChr m:val="|"/>
                            <m:endChr m:val="|"/>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𝑃</m:t>
                                </m:r>
                              </m:e>
                              <m:sub>
                                <m:r>
                                  <a:rPr lang="en-US" altLang="zh-CN" b="0" i="1" smtClean="0">
                                    <a:latin typeface="Cambria Math" panose="02040503050406030204" pitchFamily="18" charset="0"/>
                                  </a:rPr>
                                  <m:t>𝑟</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𝐴</m:t>
                                </m:r>
                              </m:e>
                            </m:d>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𝑃</m:t>
                                </m:r>
                              </m:e>
                              <m:sub>
                                <m:r>
                                  <a:rPr lang="en-US" altLang="zh-CN" b="0" i="1" smtClean="0">
                                    <a:latin typeface="Cambria Math" panose="02040503050406030204" pitchFamily="18" charset="0"/>
                                  </a:rPr>
                                  <m:t>𝑔</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𝐴</m:t>
                                </m:r>
                              </m:e>
                            </m:d>
                          </m:e>
                        </m:d>
                      </m:e>
                    </m:func>
                  </m:oMath>
                </a14:m>
                <a:endParaRPr lang="en-US" altLang="zh-CN" dirty="0"/>
              </a:p>
              <a:p>
                <a:r>
                  <a:rPr lang="en-US" altLang="zh-CN" dirty="0"/>
                  <a:t>KL-divergence – </a:t>
                </a:r>
                <a14:m>
                  <m:oMath xmlns:m="http://schemas.openxmlformats.org/officeDocument/2006/math">
                    <m:r>
                      <a:rPr lang="en-US" altLang="zh-CN" b="0" i="1" smtClean="0">
                        <a:latin typeface="Cambria Math" panose="02040503050406030204" pitchFamily="18" charset="0"/>
                      </a:rPr>
                      <m:t>𝐾𝐿</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𝑃</m:t>
                            </m:r>
                          </m:e>
                          <m:sub>
                            <m:r>
                              <a:rPr lang="en-US" altLang="zh-CN" b="0" i="1" smtClean="0">
                                <a:latin typeface="Cambria Math" panose="02040503050406030204" pitchFamily="18" charset="0"/>
                              </a:rPr>
                              <m:t>𝑟</m:t>
                            </m:r>
                          </m:sub>
                        </m:sSub>
                        <m:r>
                          <m:rPr>
                            <m:lit/>
                          </m:rP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𝑃</m:t>
                            </m:r>
                          </m:e>
                          <m:sub>
                            <m:r>
                              <a:rPr lang="en-US" altLang="zh-CN" b="0" i="1" smtClean="0">
                                <a:latin typeface="Cambria Math" panose="02040503050406030204" pitchFamily="18" charset="0"/>
                              </a:rPr>
                              <m:t>𝑔</m:t>
                            </m:r>
                          </m:sub>
                        </m:sSub>
                      </m:e>
                    </m:d>
                    <m:r>
                      <a:rPr lang="en-US" altLang="zh-CN" b="0" i="1" smtClean="0">
                        <a:latin typeface="Cambria Math" panose="02040503050406030204" pitchFamily="18" charset="0"/>
                      </a:rPr>
                      <m:t>=</m:t>
                    </m:r>
                    <m:nary>
                      <m:naryPr>
                        <m:subHide m:val="on"/>
                        <m:supHide m:val="on"/>
                        <m:ctrlPr>
                          <a:rPr lang="en-US" altLang="zh-CN" b="0" i="1" smtClean="0">
                            <a:latin typeface="Cambria Math" panose="02040503050406030204" pitchFamily="18" charset="0"/>
                          </a:rPr>
                        </m:ctrlPr>
                      </m:naryPr>
                      <m:sub/>
                      <m:sup/>
                      <m:e>
                        <m:sSub>
                          <m:sSubPr>
                            <m:ctrlPr>
                              <a:rPr lang="en-US" altLang="zh-CN" i="1">
                                <a:latin typeface="Cambria Math" panose="02040503050406030204" pitchFamily="18" charset="0"/>
                              </a:rPr>
                            </m:ctrlPr>
                          </m:sSubPr>
                          <m:e>
                            <m:r>
                              <a:rPr lang="en-US" altLang="zh-CN" i="1">
                                <a:latin typeface="Cambria Math" panose="02040503050406030204" pitchFamily="18" charset="0"/>
                              </a:rPr>
                              <m:t>𝑃</m:t>
                            </m:r>
                          </m:e>
                          <m:sub>
                            <m:r>
                              <a:rPr lang="en-US" altLang="zh-CN" i="1">
                                <a:latin typeface="Cambria Math" panose="02040503050406030204" pitchFamily="18" charset="0"/>
                              </a:rPr>
                              <m:t>𝑟</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𝑥</m:t>
                            </m:r>
                          </m:e>
                        </m:d>
                        <m:func>
                          <m:funcPr>
                            <m:ctrlPr>
                              <a:rPr lang="en-US" altLang="zh-CN" b="0" i="1" smtClean="0">
                                <a:latin typeface="Cambria Math" panose="02040503050406030204" pitchFamily="18" charset="0"/>
                              </a:rPr>
                            </m:ctrlPr>
                          </m:funcPr>
                          <m:fName>
                            <m:r>
                              <m:rPr>
                                <m:sty m:val="p"/>
                              </m:rPr>
                              <a:rPr lang="en-US" altLang="zh-CN" i="0">
                                <a:latin typeface="Cambria Math" panose="02040503050406030204" pitchFamily="18" charset="0"/>
                              </a:rPr>
                              <m:t>log</m:t>
                            </m:r>
                          </m:fName>
                          <m:e>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𝑃</m:t>
                                    </m:r>
                                  </m:e>
                                  <m:sub>
                                    <m:r>
                                      <a:rPr lang="en-US" altLang="zh-CN" b="0" i="1" smtClean="0">
                                        <a:latin typeface="Cambria Math" panose="02040503050406030204" pitchFamily="18" charset="0"/>
                                      </a:rPr>
                                      <m:t>𝑟</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num>
                              <m:den>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𝑃</m:t>
                                    </m:r>
                                  </m:e>
                                  <m:sub>
                                    <m:r>
                                      <a:rPr lang="en-US" altLang="zh-CN" b="0" i="1" smtClean="0">
                                        <a:latin typeface="Cambria Math" panose="02040503050406030204" pitchFamily="18" charset="0"/>
                                      </a:rPr>
                                      <m:t>𝑔</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den>
                            </m:f>
                          </m:e>
                        </m:func>
                        <m:r>
                          <a:rPr lang="en-US" altLang="zh-CN" b="0" i="1" smtClean="0">
                            <a:latin typeface="Cambria Math" panose="02040503050406030204" pitchFamily="18" charset="0"/>
                          </a:rPr>
                          <m:t>𝑑</m:t>
                        </m:r>
                        <m:r>
                          <a:rPr lang="en-US" altLang="zh-CN" b="0" i="1" smtClean="0">
                            <a:latin typeface="Cambria Math" panose="02040503050406030204" pitchFamily="18" charset="0"/>
                          </a:rPr>
                          <m:t>𝜇</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e>
                    </m:nary>
                  </m:oMath>
                </a14:m>
                <a:endParaRPr lang="en-US" altLang="zh-CN" dirty="0"/>
              </a:p>
              <a:p>
                <a:r>
                  <a:rPr lang="en-US" altLang="zh-CN" dirty="0"/>
                  <a:t>JS-divergence – </a:t>
                </a:r>
                <a14:m>
                  <m:oMath xmlns:m="http://schemas.openxmlformats.org/officeDocument/2006/math">
                    <m:r>
                      <a:rPr lang="en-US" altLang="zh-CN" b="0" i="1" smtClean="0">
                        <a:latin typeface="Cambria Math" panose="02040503050406030204" pitchFamily="18" charset="0"/>
                      </a:rPr>
                      <m:t>𝐽𝑆</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𝑃</m:t>
                            </m:r>
                          </m:e>
                          <m:sub>
                            <m:r>
                              <a:rPr lang="en-US" altLang="zh-CN" b="0" i="1" smtClean="0">
                                <a:latin typeface="Cambria Math" panose="02040503050406030204" pitchFamily="18" charset="0"/>
                              </a:rPr>
                              <m:t>𝑟</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𝑃</m:t>
                            </m:r>
                          </m:e>
                          <m:sub>
                            <m:r>
                              <a:rPr lang="en-US" altLang="zh-CN" b="0" i="1" smtClean="0">
                                <a:latin typeface="Cambria Math" panose="02040503050406030204" pitchFamily="18" charset="0"/>
                              </a:rPr>
                              <m:t>𝑔</m:t>
                            </m:r>
                          </m:sub>
                        </m:sSub>
                      </m:e>
                    </m:d>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2</m:t>
                        </m:r>
                      </m:den>
                    </m:f>
                    <m:r>
                      <a:rPr lang="en-US" altLang="zh-CN" b="0" i="1" smtClean="0">
                        <a:latin typeface="Cambria Math" panose="02040503050406030204" pitchFamily="18" charset="0"/>
                      </a:rPr>
                      <m:t>𝐾𝐿</m:t>
                    </m:r>
                    <m:d>
                      <m:dPr>
                        <m:endChr m:val="|"/>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𝑃</m:t>
                            </m:r>
                          </m:e>
                          <m:sub>
                            <m:r>
                              <a:rPr lang="en-US" altLang="zh-CN" b="0" i="1" smtClean="0">
                                <a:latin typeface="Cambria Math" panose="02040503050406030204" pitchFamily="18" charset="0"/>
                              </a:rPr>
                              <m:t>𝑟</m:t>
                            </m:r>
                          </m:sub>
                        </m:sSub>
                      </m:e>
                    </m:d>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𝑃</m:t>
                            </m:r>
                          </m:e>
                          <m:sub>
                            <m:r>
                              <a:rPr lang="en-US" altLang="zh-CN" b="0" i="1" smtClean="0">
                                <a:latin typeface="Cambria Math" panose="02040503050406030204" pitchFamily="18" charset="0"/>
                              </a:rPr>
                              <m:t>𝑟</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𝑃</m:t>
                            </m:r>
                          </m:e>
                          <m:sub>
                            <m:r>
                              <a:rPr lang="en-US" altLang="zh-CN" b="0" i="1" smtClean="0">
                                <a:latin typeface="Cambria Math" panose="02040503050406030204" pitchFamily="18" charset="0"/>
                              </a:rPr>
                              <m:t>𝑔</m:t>
                            </m:r>
                          </m:sub>
                        </m:sSub>
                      </m:num>
                      <m:den>
                        <m:r>
                          <a:rPr lang="en-US" altLang="zh-CN" b="0" i="1" smtClean="0">
                            <a:latin typeface="Cambria Math" panose="02040503050406030204" pitchFamily="18" charset="0"/>
                          </a:rPr>
                          <m:t>2</m:t>
                        </m:r>
                      </m:den>
                    </m:f>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2</m:t>
                        </m:r>
                      </m:den>
                    </m:f>
                    <m:r>
                      <a:rPr lang="en-US" altLang="zh-CN" i="1">
                        <a:latin typeface="Cambria Math" panose="02040503050406030204" pitchFamily="18" charset="0"/>
                      </a:rPr>
                      <m:t>𝐾𝐿</m:t>
                    </m:r>
                    <m:d>
                      <m:dPr>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𝑃</m:t>
                            </m:r>
                          </m:e>
                          <m:sub>
                            <m:r>
                              <a:rPr lang="en-US" altLang="zh-CN" i="1">
                                <a:latin typeface="Cambria Math" panose="02040503050406030204" pitchFamily="18" charset="0"/>
                              </a:rPr>
                              <m:t>𝑟</m:t>
                            </m:r>
                          </m:sub>
                        </m:sSub>
                      </m:e>
                    </m:d>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𝑃</m:t>
                            </m:r>
                          </m:e>
                          <m:sub>
                            <m:r>
                              <a:rPr lang="en-US" altLang="zh-CN" i="1">
                                <a:latin typeface="Cambria Math" panose="02040503050406030204" pitchFamily="18" charset="0"/>
                              </a:rPr>
                              <m:t>𝑟</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𝑃</m:t>
                            </m:r>
                          </m:e>
                          <m:sub>
                            <m:r>
                              <a:rPr lang="en-US" altLang="zh-CN" i="1">
                                <a:latin typeface="Cambria Math" panose="02040503050406030204" pitchFamily="18" charset="0"/>
                              </a:rPr>
                              <m:t>𝑔</m:t>
                            </m:r>
                          </m:sub>
                        </m:sSub>
                      </m:num>
                      <m:den>
                        <m:r>
                          <a:rPr lang="en-US" altLang="zh-CN" i="1">
                            <a:latin typeface="Cambria Math" panose="02040503050406030204" pitchFamily="18" charset="0"/>
                          </a:rPr>
                          <m:t>2</m:t>
                        </m:r>
                      </m:den>
                    </m:f>
                    <m:r>
                      <a:rPr lang="en-US" altLang="zh-CN" b="0" i="1" smtClean="0">
                        <a:latin typeface="Cambria Math" panose="02040503050406030204" pitchFamily="18" charset="0"/>
                      </a:rPr>
                      <m:t>)</m:t>
                    </m:r>
                  </m:oMath>
                </a14:m>
                <a:endParaRPr lang="en-US" altLang="zh-CN" dirty="0"/>
              </a:p>
              <a:p>
                <a:r>
                  <a:rPr lang="en-US" altLang="zh-CN" dirty="0"/>
                  <a:t>Earth-Mover distance, or Wasserstein distance</a:t>
                </a:r>
              </a:p>
              <a:p>
                <a:pPr marL="0" indent="0">
                  <a:buNone/>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𝑊</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𝑃</m:t>
                              </m:r>
                            </m:e>
                            <m:sub>
                              <m:r>
                                <a:rPr lang="en-US" altLang="zh-CN" b="0" i="1" smtClean="0">
                                  <a:latin typeface="Cambria Math" panose="02040503050406030204" pitchFamily="18" charset="0"/>
                                </a:rPr>
                                <m:t>𝑟</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𝑃</m:t>
                              </m:r>
                            </m:e>
                            <m:sub>
                              <m:r>
                                <a:rPr lang="en-US" altLang="zh-CN" b="0" i="1" smtClean="0">
                                  <a:latin typeface="Cambria Math" panose="02040503050406030204" pitchFamily="18" charset="0"/>
                                </a:rPr>
                                <m:t>𝑔</m:t>
                              </m:r>
                            </m:sub>
                          </m:sSub>
                        </m:e>
                      </m:d>
                      <m:r>
                        <a:rPr lang="en-US" altLang="zh-CN" b="0" i="1" smtClean="0">
                          <a:latin typeface="Cambria Math" panose="02040503050406030204" pitchFamily="18" charset="0"/>
                        </a:rPr>
                        <m:t>=</m:t>
                      </m:r>
                      <m:func>
                        <m:funcPr>
                          <m:ctrlPr>
                            <a:rPr lang="en-US" altLang="zh-CN" b="0" i="1" smtClean="0">
                              <a:latin typeface="Cambria Math" panose="02040503050406030204" pitchFamily="18" charset="0"/>
                            </a:rPr>
                          </m:ctrlPr>
                        </m:funcPr>
                        <m:fName>
                          <m:limLow>
                            <m:limLowPr>
                              <m:ctrlPr>
                                <a:rPr lang="en-US" altLang="zh-CN" b="0" i="1" smtClean="0">
                                  <a:latin typeface="Cambria Math" panose="02040503050406030204" pitchFamily="18" charset="0"/>
                                </a:rPr>
                              </m:ctrlPr>
                            </m:limLowPr>
                            <m:e>
                              <m:r>
                                <m:rPr>
                                  <m:sty m:val="p"/>
                                </m:rPr>
                                <a:rPr lang="en-US" altLang="zh-CN" b="0" i="0" smtClean="0">
                                  <a:latin typeface="Cambria Math" panose="02040503050406030204" pitchFamily="18" charset="0"/>
                                </a:rPr>
                                <m:t>inf</m:t>
                              </m:r>
                            </m:e>
                            <m:lim>
                              <m:r>
                                <a:rPr lang="en-US" altLang="zh-CN" b="0" i="1" smtClean="0">
                                  <a:latin typeface="Cambria Math" panose="02040503050406030204" pitchFamily="18" charset="0"/>
                                </a:rPr>
                                <m:t>𝛾</m:t>
                              </m:r>
                              <m:r>
                                <a:rPr lang="en-US" altLang="zh-CN" b="0" i="1" smtClean="0">
                                  <a:latin typeface="Cambria Math" panose="02040503050406030204" pitchFamily="18" charset="0"/>
                                </a:rPr>
                                <m:t>∈</m:t>
                              </m:r>
                              <m:r>
                                <m:rPr>
                                  <m:sty m:val="p"/>
                                </m:rPr>
                                <a:rPr lang="en-US" altLang="zh-CN" b="0" i="0" smtClean="0">
                                  <a:latin typeface="Cambria Math" panose="02040503050406030204" pitchFamily="18" charset="0"/>
                                </a:rPr>
                                <m:t>Π</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𝑃</m:t>
                                      </m:r>
                                    </m:e>
                                    <m:sub>
                                      <m:r>
                                        <a:rPr lang="en-US" altLang="zh-CN" b="0" i="1" smtClean="0">
                                          <a:latin typeface="Cambria Math" panose="02040503050406030204" pitchFamily="18" charset="0"/>
                                        </a:rPr>
                                        <m:t>𝑟</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𝑃</m:t>
                                      </m:r>
                                    </m:e>
                                    <m:sub>
                                      <m:r>
                                        <a:rPr lang="en-US" altLang="zh-CN" b="0" i="1" smtClean="0">
                                          <a:latin typeface="Cambria Math" panose="02040503050406030204" pitchFamily="18" charset="0"/>
                                        </a:rPr>
                                        <m:t>𝑔</m:t>
                                      </m:r>
                                    </m:sub>
                                  </m:sSub>
                                </m:e>
                              </m:d>
                            </m:lim>
                          </m:limLow>
                        </m:fName>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𝐸</m:t>
                              </m:r>
                            </m:e>
                            <m: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𝛾</m:t>
                              </m:r>
                            </m:sub>
                          </m:sSub>
                          <m:d>
                            <m:dPr>
                              <m:begChr m:val="["/>
                              <m:endChr m:val="]"/>
                              <m:ctrlPr>
                                <a:rPr lang="en-US" altLang="zh-CN" b="0" i="1" smtClean="0">
                                  <a:latin typeface="Cambria Math" panose="02040503050406030204" pitchFamily="18" charset="0"/>
                                </a:rPr>
                              </m:ctrlPr>
                            </m:dPr>
                            <m:e>
                              <m:r>
                                <m:rPr>
                                  <m:lit/>
                                </m:rP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r>
                                <m:rPr>
                                  <m:lit/>
                                </m:rPr>
                                <a:rPr lang="en-US" altLang="zh-CN" b="0" i="1" smtClean="0">
                                  <a:latin typeface="Cambria Math" panose="02040503050406030204" pitchFamily="18" charset="0"/>
                                </a:rPr>
                                <m:t>||</m:t>
                              </m:r>
                            </m:e>
                          </m:d>
                        </m:e>
                      </m:func>
                    </m:oMath>
                  </m:oMathPara>
                </a14:m>
                <a:endParaRPr lang="zh-CN" altLang="en-US" dirty="0"/>
              </a:p>
            </p:txBody>
          </p:sp>
        </mc:Choice>
        <mc:Fallback xmlns="">
          <p:sp>
            <p:nvSpPr>
              <p:cNvPr id="3" name="内容占位符 2">
                <a:extLst>
                  <a:ext uri="{FF2B5EF4-FFF2-40B4-BE49-F238E27FC236}">
                    <a16:creationId xmlns:a16="http://schemas.microsoft.com/office/drawing/2014/main" id="{AF92E9E8-D0EE-4538-B075-EE8FA964EBD7}"/>
                  </a:ext>
                </a:extLst>
              </p:cNvPr>
              <p:cNvSpPr>
                <a:spLocks noGrp="1" noRot="1" noChangeAspect="1" noMove="1" noResize="1" noEditPoints="1" noAdjustHandles="1" noChangeArrowheads="1" noChangeShapeType="1" noTextEdit="1"/>
              </p:cNvSpPr>
              <p:nvPr>
                <p:ph idx="1"/>
              </p:nvPr>
            </p:nvSpPr>
            <p:spPr>
              <a:blipFill>
                <a:blip r:embed="rId2"/>
                <a:stretch>
                  <a:fillRect l="-928" t="-336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9006156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CFFEF5-3974-498F-B31F-57EDE99C3DCD}"/>
              </a:ext>
            </a:extLst>
          </p:cNvPr>
          <p:cNvSpPr>
            <a:spLocks noGrp="1"/>
          </p:cNvSpPr>
          <p:nvPr>
            <p:ph type="title"/>
          </p:nvPr>
        </p:nvSpPr>
        <p:spPr/>
        <p:txBody>
          <a:bodyPr/>
          <a:lstStyle/>
          <a:p>
            <a:r>
              <a:rPr lang="en-US" altLang="zh-CN" dirty="0"/>
              <a:t>Earth-Mover Distance</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CF27BC92-CEA3-4A11-8B2F-F9E1F4BC1304}"/>
                  </a:ext>
                </a:extLst>
              </p:cNvPr>
              <p:cNvSpPr>
                <a:spLocks noGrp="1"/>
              </p:cNvSpPr>
              <p:nvPr>
                <p:ph idx="1"/>
              </p:nvPr>
            </p:nvSpPr>
            <p:spPr/>
            <p:txBody>
              <a:bodyPr/>
              <a:lstStyle/>
              <a:p>
                <a:pPr marL="0" indent="0">
                  <a:buNone/>
                </a:pPr>
                <a14:m>
                  <m:oMathPara xmlns:m="http://schemas.openxmlformats.org/officeDocument/2006/math">
                    <m:oMathParaPr>
                      <m:jc m:val="centerGroup"/>
                    </m:oMathParaPr>
                    <m:oMath xmlns:m="http://schemas.openxmlformats.org/officeDocument/2006/math">
                      <m:r>
                        <a:rPr lang="en-US" altLang="zh-CN" i="1" smtClean="0">
                          <a:latin typeface="Cambria Math" panose="02040503050406030204" pitchFamily="18" charset="0"/>
                        </a:rPr>
                        <m:t>𝑊</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𝑃</m:t>
                              </m:r>
                            </m:e>
                            <m:sub>
                              <m:r>
                                <a:rPr lang="en-US" altLang="zh-CN" i="1">
                                  <a:latin typeface="Cambria Math" panose="02040503050406030204" pitchFamily="18" charset="0"/>
                                </a:rPr>
                                <m:t>𝑟</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𝑃</m:t>
                              </m:r>
                            </m:e>
                            <m:sub>
                              <m:r>
                                <a:rPr lang="en-US" altLang="zh-CN" i="1">
                                  <a:latin typeface="Cambria Math" panose="02040503050406030204" pitchFamily="18" charset="0"/>
                                </a:rPr>
                                <m:t>𝑔</m:t>
                              </m:r>
                            </m:sub>
                          </m:sSub>
                        </m:e>
                      </m:d>
                      <m:r>
                        <a:rPr lang="en-US" altLang="zh-CN" i="1">
                          <a:latin typeface="Cambria Math" panose="02040503050406030204" pitchFamily="18" charset="0"/>
                        </a:rPr>
                        <m:t>=</m:t>
                      </m:r>
                      <m:func>
                        <m:funcPr>
                          <m:ctrlPr>
                            <a:rPr lang="en-US" altLang="zh-CN" i="1">
                              <a:latin typeface="Cambria Math" panose="02040503050406030204" pitchFamily="18" charset="0"/>
                            </a:rPr>
                          </m:ctrlPr>
                        </m:funcPr>
                        <m:fName>
                          <m:limLow>
                            <m:limLowPr>
                              <m:ctrlPr>
                                <a:rPr lang="en-US" altLang="zh-CN" i="1">
                                  <a:latin typeface="Cambria Math" panose="02040503050406030204" pitchFamily="18" charset="0"/>
                                </a:rPr>
                              </m:ctrlPr>
                            </m:limLowPr>
                            <m:e>
                              <m:r>
                                <m:rPr>
                                  <m:sty m:val="p"/>
                                </m:rPr>
                                <a:rPr lang="en-US" altLang="zh-CN">
                                  <a:latin typeface="Cambria Math" panose="02040503050406030204" pitchFamily="18" charset="0"/>
                                </a:rPr>
                                <m:t>inf</m:t>
                              </m:r>
                            </m:e>
                            <m:lim>
                              <m:r>
                                <a:rPr lang="en-US" altLang="zh-CN" i="1">
                                  <a:latin typeface="Cambria Math" panose="02040503050406030204" pitchFamily="18" charset="0"/>
                                </a:rPr>
                                <m:t>𝛾</m:t>
                              </m:r>
                              <m:r>
                                <a:rPr lang="en-US" altLang="zh-CN" i="1">
                                  <a:latin typeface="Cambria Math" panose="02040503050406030204" pitchFamily="18" charset="0"/>
                                </a:rPr>
                                <m:t>∈</m:t>
                              </m:r>
                              <m:r>
                                <m:rPr>
                                  <m:sty m:val="p"/>
                                </m:rPr>
                                <a:rPr lang="en-US" altLang="zh-CN">
                                  <a:latin typeface="Cambria Math" panose="02040503050406030204" pitchFamily="18" charset="0"/>
                                </a:rPr>
                                <m:t>Π</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𝑃</m:t>
                                      </m:r>
                                    </m:e>
                                    <m:sub>
                                      <m:r>
                                        <a:rPr lang="en-US" altLang="zh-CN" i="1">
                                          <a:latin typeface="Cambria Math" panose="02040503050406030204" pitchFamily="18" charset="0"/>
                                        </a:rPr>
                                        <m:t>𝑟</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𝑃</m:t>
                                      </m:r>
                                    </m:e>
                                    <m:sub>
                                      <m:r>
                                        <a:rPr lang="en-US" altLang="zh-CN" i="1">
                                          <a:latin typeface="Cambria Math" panose="02040503050406030204" pitchFamily="18" charset="0"/>
                                        </a:rPr>
                                        <m:t>𝑔</m:t>
                                      </m:r>
                                    </m:sub>
                                  </m:sSub>
                                </m:e>
                              </m:d>
                            </m:lim>
                          </m:limLow>
                        </m:fName>
                        <m:e>
                          <m:sSub>
                            <m:sSubPr>
                              <m:ctrlPr>
                                <a:rPr lang="en-US" altLang="zh-CN" i="1">
                                  <a:latin typeface="Cambria Math" panose="02040503050406030204" pitchFamily="18" charset="0"/>
                                </a:rPr>
                              </m:ctrlPr>
                            </m:sSubPr>
                            <m:e>
                              <m:r>
                                <a:rPr lang="en-US" altLang="zh-CN" i="1">
                                  <a:latin typeface="Cambria Math" panose="02040503050406030204" pitchFamily="18" charset="0"/>
                                </a:rPr>
                                <m:t>𝐸</m:t>
                              </m:r>
                            </m:e>
                            <m:sub>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e>
                              </m:d>
                              <m:r>
                                <a:rPr lang="en-US" altLang="zh-CN" i="1">
                                  <a:latin typeface="Cambria Math" panose="02040503050406030204" pitchFamily="18" charset="0"/>
                                </a:rPr>
                                <m:t>∼</m:t>
                              </m:r>
                              <m:r>
                                <a:rPr lang="en-US" altLang="zh-CN" i="1">
                                  <a:latin typeface="Cambria Math" panose="02040503050406030204" pitchFamily="18" charset="0"/>
                                </a:rPr>
                                <m:t>𝛾</m:t>
                              </m:r>
                            </m:sub>
                          </m:sSub>
                          <m:d>
                            <m:dPr>
                              <m:begChr m:val="["/>
                              <m:endChr m:val="]"/>
                              <m:ctrlPr>
                                <a:rPr lang="en-US" altLang="zh-CN" i="1">
                                  <a:latin typeface="Cambria Math" panose="02040503050406030204" pitchFamily="18" charset="0"/>
                                </a:rPr>
                              </m:ctrlPr>
                            </m:dPr>
                            <m:e>
                              <m:r>
                                <m:rPr>
                                  <m:lit/>
                                </m:rPr>
                                <a:rPr lang="en-US" altLang="zh-CN" i="1">
                                  <a:latin typeface="Cambria Math" panose="02040503050406030204" pitchFamily="18" charset="0"/>
                                </a:rPr>
                                <m:t>||</m:t>
                              </m:r>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m:rPr>
                                  <m:lit/>
                                </m:rPr>
                                <a:rPr lang="en-US" altLang="zh-CN" i="1">
                                  <a:latin typeface="Cambria Math" panose="02040503050406030204" pitchFamily="18" charset="0"/>
                                </a:rPr>
                                <m:t>||</m:t>
                              </m:r>
                            </m:e>
                          </m:d>
                        </m:e>
                      </m:func>
                    </m:oMath>
                  </m:oMathPara>
                </a14:m>
                <a:endParaRPr lang="en-US" altLang="zh-CN" dirty="0"/>
              </a:p>
              <a:p>
                <a:r>
                  <a:rPr lang="en-US" altLang="zh-CN" dirty="0"/>
                  <a:t>Two discrete distributions </a:t>
                </a:r>
                <a14:m>
                  <m:oMath xmlns:m="http://schemas.openxmlformats.org/officeDocument/2006/math">
                    <m:r>
                      <a:rPr lang="en-US" altLang="zh-CN" b="0" i="1" smtClean="0">
                        <a:latin typeface="Cambria Math" panose="02040503050406030204" pitchFamily="18" charset="0"/>
                      </a:rPr>
                      <m:t>𝑃</m:t>
                    </m:r>
                  </m:oMath>
                </a14:m>
                <a:r>
                  <a:rPr lang="zh-CN" altLang="en-US" dirty="0"/>
                  <a:t> </a:t>
                </a:r>
                <a:r>
                  <a:rPr lang="en-US" altLang="zh-CN" dirty="0"/>
                  <a:t>and </a:t>
                </a:r>
                <a14:m>
                  <m:oMath xmlns:m="http://schemas.openxmlformats.org/officeDocument/2006/math">
                    <m:r>
                      <a:rPr lang="en-US" altLang="zh-CN" b="0" i="1" smtClean="0">
                        <a:latin typeface="Cambria Math" panose="02040503050406030204" pitchFamily="18" charset="0"/>
                      </a:rPr>
                      <m:t>𝑄</m:t>
                    </m:r>
                    <m:r>
                      <a:rPr lang="en-US" altLang="zh-CN" b="0" i="0" smtClean="0">
                        <a:latin typeface="Cambria Math" panose="02040503050406030204" pitchFamily="18" charset="0"/>
                      </a:rPr>
                      <m:t>.</m:t>
                    </m:r>
                  </m:oMath>
                </a14:m>
                <a:r>
                  <a:rPr lang="en-US" altLang="zh-CN" dirty="0"/>
                  <a:t> Each has 4 piles of dirt, and both have 10 shovelful of dirt in total.</a:t>
                </a:r>
              </a:p>
              <a:p>
                <a:pPr marL="0" indent="0">
                  <a:buNone/>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𝑃</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=3, </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𝑃</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=2, </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𝑃</m:t>
                          </m:r>
                        </m:e>
                        <m:sub>
                          <m:r>
                            <a:rPr lang="en-US" altLang="zh-CN" b="0" i="1" smtClean="0">
                              <a:latin typeface="Cambria Math" panose="02040503050406030204" pitchFamily="18" charset="0"/>
                            </a:rPr>
                            <m:t>3</m:t>
                          </m:r>
                        </m:sub>
                      </m:sSub>
                      <m:r>
                        <a:rPr lang="en-US" altLang="zh-CN" b="0" i="1" smtClean="0">
                          <a:latin typeface="Cambria Math" panose="02040503050406030204" pitchFamily="18" charset="0"/>
                        </a:rPr>
                        <m:t>=1, </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𝑃</m:t>
                          </m:r>
                        </m:e>
                        <m:sub>
                          <m:r>
                            <a:rPr lang="en-US" altLang="zh-CN" b="0" i="1" smtClean="0">
                              <a:latin typeface="Cambria Math" panose="02040503050406030204" pitchFamily="18" charset="0"/>
                            </a:rPr>
                            <m:t>4</m:t>
                          </m:r>
                        </m:sub>
                      </m:sSub>
                      <m:r>
                        <a:rPr lang="en-US" altLang="zh-CN" b="0" i="1" smtClean="0">
                          <a:latin typeface="Cambria Math" panose="02040503050406030204" pitchFamily="18" charset="0"/>
                        </a:rPr>
                        <m:t>=4</m:t>
                      </m:r>
                    </m:oMath>
                  </m:oMathPara>
                </a14:m>
                <a:endParaRPr lang="en-US" altLang="zh-CN" b="0" dirty="0"/>
              </a:p>
              <a:p>
                <a:pPr marL="0" indent="0">
                  <a:buNone/>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𝑄</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=1, </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𝑄</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=2, </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𝑄</m:t>
                          </m:r>
                        </m:e>
                        <m:sub>
                          <m:r>
                            <a:rPr lang="en-US" altLang="zh-CN" b="0" i="1" smtClean="0">
                              <a:latin typeface="Cambria Math" panose="02040503050406030204" pitchFamily="18" charset="0"/>
                            </a:rPr>
                            <m:t>3</m:t>
                          </m:r>
                        </m:sub>
                      </m:sSub>
                      <m:r>
                        <a:rPr lang="en-US" altLang="zh-CN" b="0" i="1" smtClean="0">
                          <a:latin typeface="Cambria Math" panose="02040503050406030204" pitchFamily="18" charset="0"/>
                        </a:rPr>
                        <m:t>=4, </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𝑄</m:t>
                          </m:r>
                        </m:e>
                        <m:sub>
                          <m:r>
                            <a:rPr lang="en-US" altLang="zh-CN" b="0" i="1" smtClean="0">
                              <a:latin typeface="Cambria Math" panose="02040503050406030204" pitchFamily="18" charset="0"/>
                            </a:rPr>
                            <m:t>4</m:t>
                          </m:r>
                        </m:sub>
                      </m:sSub>
                      <m:r>
                        <a:rPr lang="en-US" altLang="zh-CN" b="0" i="1" smtClean="0">
                          <a:latin typeface="Cambria Math" panose="02040503050406030204" pitchFamily="18" charset="0"/>
                        </a:rPr>
                        <m:t>=3</m:t>
                      </m:r>
                    </m:oMath>
                  </m:oMathPara>
                </a14:m>
                <a:endParaRPr lang="en-US" altLang="zh-CN" dirty="0"/>
              </a:p>
              <a:p>
                <a:r>
                  <a:rPr lang="en-US" altLang="zh-CN" dirty="0"/>
                  <a:t>Earth-Mover distance measures how much work it needs to make </a:t>
                </a:r>
                <a14:m>
                  <m:oMath xmlns:m="http://schemas.openxmlformats.org/officeDocument/2006/math">
                    <m:r>
                      <a:rPr lang="en-US" altLang="zh-CN" i="1">
                        <a:latin typeface="Cambria Math" panose="02040503050406030204" pitchFamily="18" charset="0"/>
                      </a:rPr>
                      <m:t>𝑃</m:t>
                    </m:r>
                  </m:oMath>
                </a14:m>
                <a:r>
                  <a:rPr lang="zh-CN" altLang="en-US" dirty="0"/>
                  <a:t> </a:t>
                </a:r>
                <a:r>
                  <a:rPr lang="en-US" altLang="zh-CN" dirty="0"/>
                  <a:t>the same as </a:t>
                </a:r>
                <a14:m>
                  <m:oMath xmlns:m="http://schemas.openxmlformats.org/officeDocument/2006/math">
                    <m:r>
                      <a:rPr lang="en-US" altLang="zh-CN" b="0" i="1" smtClean="0">
                        <a:latin typeface="Cambria Math" panose="02040503050406030204" pitchFamily="18" charset="0"/>
                      </a:rPr>
                      <m:t>𝑄</m:t>
                    </m:r>
                  </m:oMath>
                </a14:m>
                <a:r>
                  <a:rPr lang="en-US" altLang="zh-CN" dirty="0"/>
                  <a:t>.</a:t>
                </a:r>
              </a:p>
              <a:p>
                <a:pPr marL="0" indent="0">
                  <a:buNone/>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𝑊</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𝑃</m:t>
                          </m:r>
                          <m:r>
                            <a:rPr lang="en-US" altLang="zh-CN" b="0" i="1" smtClean="0">
                              <a:latin typeface="Cambria Math" panose="02040503050406030204" pitchFamily="18" charset="0"/>
                            </a:rPr>
                            <m:t>,</m:t>
                          </m:r>
                          <m:r>
                            <a:rPr lang="en-US" altLang="zh-CN" b="0" i="1" smtClean="0">
                              <a:latin typeface="Cambria Math" panose="02040503050406030204" pitchFamily="18" charset="0"/>
                            </a:rPr>
                            <m:t>𝑄</m:t>
                          </m:r>
                        </m:e>
                      </m:d>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𝛿</m:t>
                              </m:r>
                            </m:e>
                            <m:sub>
                              <m:r>
                                <a:rPr lang="en-US" altLang="zh-CN" b="0" i="1" smtClean="0">
                                  <a:latin typeface="Cambria Math" panose="02040503050406030204" pitchFamily="18" charset="0"/>
                                </a:rPr>
                                <m:t>𝑖</m:t>
                              </m:r>
                            </m:sub>
                          </m:sSub>
                        </m:e>
                      </m:d>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𝛿</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𝑃</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𝑄</m:t>
                              </m:r>
                            </m:e>
                            <m:sub>
                              <m:r>
                                <a:rPr lang="en-US" altLang="zh-CN" b="0" i="1" smtClean="0">
                                  <a:latin typeface="Cambria Math" panose="02040503050406030204" pitchFamily="18" charset="0"/>
                                </a:rPr>
                                <m:t>𝑖</m:t>
                              </m:r>
                            </m:sub>
                          </m:sSub>
                        </m:e>
                      </m:d>
                    </m:oMath>
                  </m:oMathPara>
                </a14:m>
                <a:endParaRPr lang="en-US" altLang="zh-CN" dirty="0"/>
              </a:p>
              <a:p>
                <a:pPr marL="0" indent="0">
                  <a:buNone/>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𝛿</m:t>
                          </m:r>
                        </m:e>
                        <m:sub>
                          <m:r>
                            <a:rPr lang="en-US" altLang="zh-CN" b="0" i="1" smtClean="0">
                              <a:latin typeface="Cambria Math" panose="02040503050406030204" pitchFamily="18" charset="0"/>
                            </a:rPr>
                            <m:t>0</m:t>
                          </m:r>
                        </m:sub>
                      </m:sSub>
                      <m:r>
                        <a:rPr lang="en-US" altLang="zh-CN" b="0" i="1" smtClean="0">
                          <a:latin typeface="Cambria Math" panose="02040503050406030204" pitchFamily="18" charset="0"/>
                        </a:rPr>
                        <m:t>=0, </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𝛿</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=2, </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𝛿</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=2, </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𝛿</m:t>
                          </m:r>
                        </m:e>
                        <m:sub>
                          <m:r>
                            <a:rPr lang="en-US" altLang="zh-CN" b="0" i="1" smtClean="0">
                              <a:latin typeface="Cambria Math" panose="02040503050406030204" pitchFamily="18" charset="0"/>
                            </a:rPr>
                            <m:t>3</m:t>
                          </m:r>
                        </m:sub>
                      </m:sSub>
                      <m:r>
                        <a:rPr lang="en-US" altLang="zh-CN" b="0" i="1" smtClean="0">
                          <a:latin typeface="Cambria Math" panose="02040503050406030204" pitchFamily="18" charset="0"/>
                        </a:rPr>
                        <m:t>=−1, </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𝛿</m:t>
                          </m:r>
                        </m:e>
                        <m:sub>
                          <m:r>
                            <a:rPr lang="en-US" altLang="zh-CN" b="0" i="1" smtClean="0">
                              <a:latin typeface="Cambria Math" panose="02040503050406030204" pitchFamily="18" charset="0"/>
                            </a:rPr>
                            <m:t>4</m:t>
                          </m:r>
                        </m:sub>
                      </m:sSub>
                      <m:r>
                        <a:rPr lang="en-US" altLang="zh-CN" b="0" i="1" smtClean="0">
                          <a:latin typeface="Cambria Math" panose="02040503050406030204" pitchFamily="18" charset="0"/>
                        </a:rPr>
                        <m:t>=0⇒</m:t>
                      </m:r>
                      <m:r>
                        <a:rPr lang="en-US" altLang="zh-CN" b="0" i="1" smtClean="0">
                          <a:latin typeface="Cambria Math" panose="02040503050406030204" pitchFamily="18" charset="0"/>
                        </a:rPr>
                        <m:t>𝑊</m:t>
                      </m:r>
                      <m:r>
                        <a:rPr lang="en-US" altLang="zh-CN" b="0" i="1" smtClean="0">
                          <a:latin typeface="Cambria Math" panose="02040503050406030204" pitchFamily="18" charset="0"/>
                        </a:rPr>
                        <m:t>=5</m:t>
                      </m:r>
                    </m:oMath>
                  </m:oMathPara>
                </a14:m>
                <a:endParaRPr lang="zh-CN" altLang="en-US" dirty="0"/>
              </a:p>
            </p:txBody>
          </p:sp>
        </mc:Choice>
        <mc:Fallback xmlns="">
          <p:sp>
            <p:nvSpPr>
              <p:cNvPr id="3" name="内容占位符 2">
                <a:extLst>
                  <a:ext uri="{FF2B5EF4-FFF2-40B4-BE49-F238E27FC236}">
                    <a16:creationId xmlns:a16="http://schemas.microsoft.com/office/drawing/2014/main" id="{CF27BC92-CEA3-4A11-8B2F-F9E1F4BC1304}"/>
                  </a:ext>
                </a:extLst>
              </p:cNvPr>
              <p:cNvSpPr>
                <a:spLocks noGrp="1" noRot="1" noChangeAspect="1" noMove="1" noResize="1" noEditPoints="1" noAdjustHandles="1" noChangeArrowheads="1" noChangeShapeType="1" noTextEdit="1"/>
              </p:cNvSpPr>
              <p:nvPr>
                <p:ph idx="1"/>
              </p:nvPr>
            </p:nvSpPr>
            <p:spPr>
              <a:blipFill>
                <a:blip r:embed="rId2"/>
                <a:stretch>
                  <a:fillRect l="-1043" r="-110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9547831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37673C-7AF5-43DE-8851-EF6DEA1628C0}"/>
              </a:ext>
            </a:extLst>
          </p:cNvPr>
          <p:cNvSpPr>
            <a:spLocks noGrp="1"/>
          </p:cNvSpPr>
          <p:nvPr>
            <p:ph type="title"/>
          </p:nvPr>
        </p:nvSpPr>
        <p:spPr/>
        <p:txBody>
          <a:bodyPr/>
          <a:lstStyle/>
          <a:p>
            <a:r>
              <a:rPr lang="en-US" altLang="zh-CN" dirty="0"/>
              <a:t>Benefit of EMD – Continuity</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C27062F0-A468-4498-B021-E9B89AAD9CF0}"/>
                  </a:ext>
                </a:extLst>
              </p:cNvPr>
              <p:cNvSpPr>
                <a:spLocks noGrp="1"/>
              </p:cNvSpPr>
              <p:nvPr>
                <p:ph idx="1"/>
              </p:nvPr>
            </p:nvSpPr>
            <p:spPr/>
            <p:txBody>
              <a:bodyPr>
                <a:normAutofit fontScale="92500"/>
              </a:bodyPr>
              <a:lstStyle/>
              <a:p>
                <a:r>
                  <a:rPr lang="en-US" altLang="zh-CN" dirty="0"/>
                  <a:t>EMD is continuous even over a low dimensional manifold, thus the probability distribution retrieved by GD is able to converge to the real data distribution.</a:t>
                </a:r>
              </a:p>
              <a:p>
                <a:pPr marL="0" indent="0">
                  <a:buNone/>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e>
                      </m:d>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𝑃</m:t>
                          </m:r>
                        </m:e>
                        <m:sub>
                          <m:r>
                            <a:rPr lang="en-US" altLang="zh-CN" b="0" i="1" smtClean="0">
                              <a:latin typeface="Cambria Math" panose="02040503050406030204" pitchFamily="18" charset="0"/>
                            </a:rPr>
                            <m:t>0</m:t>
                          </m:r>
                        </m:sub>
                      </m:sSub>
                      <m:r>
                        <a:rPr lang="en-US" altLang="zh-CN" b="0" i="1" smtClean="0">
                          <a:latin typeface="Cambria Math" panose="02040503050406030204" pitchFamily="18" charset="0"/>
                        </a:rPr>
                        <m:t>, </m:t>
                      </m:r>
                      <m:r>
                        <a:rPr lang="en-US" altLang="zh-CN" b="0" i="1" smtClean="0">
                          <a:latin typeface="Cambria Math" panose="02040503050406030204" pitchFamily="18" charset="0"/>
                        </a:rPr>
                        <m:t>𝑥</m:t>
                      </m:r>
                      <m:r>
                        <a:rPr lang="en-US" altLang="zh-CN" b="0" i="1" smtClean="0">
                          <a:latin typeface="Cambria Math" panose="02040503050406030204" pitchFamily="18" charset="0"/>
                        </a:rPr>
                        <m:t>=0 </m:t>
                      </m:r>
                      <m:r>
                        <a:rPr lang="en-US" altLang="zh-CN" b="0" i="1" smtClean="0">
                          <a:latin typeface="Cambria Math" panose="02040503050406030204" pitchFamily="18" charset="0"/>
                        </a:rPr>
                        <m:t>𝑎𝑛𝑑</m:t>
                      </m:r>
                      <m:r>
                        <a:rPr lang="en-US" altLang="zh-CN" b="0" i="1" smtClean="0">
                          <a:latin typeface="Cambria Math" panose="02040503050406030204" pitchFamily="18" charset="0"/>
                        </a:rPr>
                        <m:t> </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r>
                        <a:rPr lang="en-US" altLang="zh-CN" b="0" i="1" smtClean="0">
                          <a:latin typeface="Cambria Math" panose="02040503050406030204" pitchFamily="18" charset="0"/>
                        </a:rPr>
                        <m:t>𝑈</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0,1</m:t>
                          </m:r>
                        </m:e>
                      </m:d>
                      <m:r>
                        <a:rPr lang="en-US" altLang="zh-CN" b="0" i="0" smtClean="0">
                          <a:latin typeface="Cambria Math" panose="02040503050406030204" pitchFamily="18" charset="0"/>
                        </a:rPr>
                        <m:t>; </m:t>
                      </m:r>
                      <m:r>
                        <a:rPr lang="en-US" altLang="zh-CN" i="1">
                          <a:latin typeface="Cambria Math" panose="02040503050406030204" pitchFamily="18" charset="0"/>
                        </a:rPr>
                        <m:t>∀</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e>
                      </m:d>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𝑃</m:t>
                          </m:r>
                        </m:e>
                        <m:sub>
                          <m:r>
                            <a:rPr lang="en-US" altLang="zh-CN" b="0" i="1" smtClean="0">
                              <a:latin typeface="Cambria Math" panose="02040503050406030204" pitchFamily="18" charset="0"/>
                            </a:rPr>
                            <m:t>𝜃</m:t>
                          </m:r>
                        </m:sub>
                      </m:sSub>
                      <m:r>
                        <a:rPr lang="en-US" altLang="zh-CN" i="1">
                          <a:latin typeface="Cambria Math" panose="02040503050406030204" pitchFamily="18" charset="0"/>
                        </a:rPr>
                        <m:t>, </m:t>
                      </m:r>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b="0" i="1" smtClean="0">
                          <a:latin typeface="Cambria Math" panose="02040503050406030204" pitchFamily="18" charset="0"/>
                        </a:rPr>
                        <m:t>𝜃</m:t>
                      </m:r>
                      <m:r>
                        <a:rPr lang="en-US" altLang="zh-CN" i="1">
                          <a:latin typeface="Cambria Math" panose="02040503050406030204" pitchFamily="18" charset="0"/>
                        </a:rPr>
                        <m:t> </m:t>
                      </m:r>
                      <m:r>
                        <a:rPr lang="en-US" altLang="zh-CN" i="1">
                          <a:latin typeface="Cambria Math" panose="02040503050406030204" pitchFamily="18" charset="0"/>
                        </a:rPr>
                        <m:t>𝑎𝑛𝑑</m:t>
                      </m:r>
                      <m:r>
                        <a:rPr lang="en-US" altLang="zh-CN" i="1">
                          <a:latin typeface="Cambria Math" panose="02040503050406030204" pitchFamily="18" charset="0"/>
                        </a:rPr>
                        <m:t> </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𝑈</m:t>
                      </m:r>
                      <m:r>
                        <a:rPr lang="en-US" altLang="zh-CN" i="1">
                          <a:latin typeface="Cambria Math" panose="02040503050406030204" pitchFamily="18" charset="0"/>
                        </a:rPr>
                        <m:t>(0,1)</m:t>
                      </m:r>
                    </m:oMath>
                  </m:oMathPara>
                </a14:m>
                <a:endParaRPr lang="zh-CN" altLang="en-US" dirty="0"/>
              </a:p>
              <a:p>
                <a:pPr marL="0" indent="0">
                  <a:buNone/>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𝛿</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𝑃</m:t>
                              </m:r>
                            </m:e>
                            <m:sub>
                              <m:r>
                                <a:rPr lang="en-US" altLang="zh-CN" b="0" i="1" smtClean="0">
                                  <a:latin typeface="Cambria Math" panose="02040503050406030204" pitchFamily="18" charset="0"/>
                                </a:rPr>
                                <m:t>0</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𝑃</m:t>
                              </m:r>
                            </m:e>
                            <m:sub>
                              <m:r>
                                <a:rPr lang="en-US" altLang="zh-CN" b="0" i="1" smtClean="0">
                                  <a:latin typeface="Cambria Math" panose="02040503050406030204" pitchFamily="18" charset="0"/>
                                </a:rPr>
                                <m:t>𝜃</m:t>
                              </m:r>
                            </m:sub>
                          </m:sSub>
                        </m:e>
                      </m:d>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eqArr>
                            <m:eqArrPr>
                              <m:ctrlPr>
                                <a:rPr lang="en-US" altLang="zh-CN" b="0" i="1" smtClean="0">
                                  <a:latin typeface="Cambria Math" panose="02040503050406030204" pitchFamily="18" charset="0"/>
                                </a:rPr>
                              </m:ctrlPr>
                            </m:eqArrPr>
                            <m:e>
                              <m:r>
                                <a:rPr lang="en-US" altLang="zh-CN" b="0" i="1" smtClean="0">
                                  <a:latin typeface="Cambria Math" panose="02040503050406030204" pitchFamily="18" charset="0"/>
                                </a:rPr>
                                <m:t>1, </m:t>
                              </m:r>
                              <m:r>
                                <a:rPr lang="en-US" altLang="zh-CN" b="0" i="1" smtClean="0">
                                  <a:latin typeface="Cambria Math" panose="02040503050406030204" pitchFamily="18" charset="0"/>
                                </a:rPr>
                                <m:t>𝑖𝑓</m:t>
                              </m:r>
                              <m:r>
                                <a:rPr lang="en-US" altLang="zh-CN" b="0" i="1" smtClean="0">
                                  <a:latin typeface="Cambria Math" panose="02040503050406030204" pitchFamily="18" charset="0"/>
                                </a:rPr>
                                <m:t> </m:t>
                              </m:r>
                              <m:r>
                                <a:rPr lang="en-US" altLang="zh-CN" b="0" i="1" smtClean="0">
                                  <a:latin typeface="Cambria Math" panose="02040503050406030204" pitchFamily="18" charset="0"/>
                                </a:rPr>
                                <m:t>𝜃</m:t>
                              </m:r>
                              <m:r>
                                <a:rPr lang="en-US" altLang="zh-CN" b="0" i="1" smtClean="0">
                                  <a:latin typeface="Cambria Math" panose="02040503050406030204" pitchFamily="18" charset="0"/>
                                </a:rPr>
                                <m:t>≠0</m:t>
                              </m:r>
                            </m:e>
                            <m:e>
                              <m:r>
                                <a:rPr lang="en-US" altLang="zh-CN" b="0" i="1" smtClean="0">
                                  <a:latin typeface="Cambria Math" panose="02040503050406030204" pitchFamily="18" charset="0"/>
                                </a:rPr>
                                <m:t>0, </m:t>
                              </m:r>
                              <m:r>
                                <a:rPr lang="en-US" altLang="zh-CN" b="0" i="1" smtClean="0">
                                  <a:latin typeface="Cambria Math" panose="02040503050406030204" pitchFamily="18" charset="0"/>
                                </a:rPr>
                                <m:t>𝑖𝑓</m:t>
                              </m:r>
                              <m:r>
                                <a:rPr lang="en-US" altLang="zh-CN" b="0" i="1" smtClean="0">
                                  <a:latin typeface="Cambria Math" panose="02040503050406030204" pitchFamily="18" charset="0"/>
                                </a:rPr>
                                <m:t> </m:t>
                              </m:r>
                              <m:r>
                                <a:rPr lang="en-US" altLang="zh-CN" b="0" i="1" smtClean="0">
                                  <a:latin typeface="Cambria Math" panose="02040503050406030204" pitchFamily="18" charset="0"/>
                                </a:rPr>
                                <m:t>𝜃</m:t>
                              </m:r>
                              <m:r>
                                <a:rPr lang="en-US" altLang="zh-CN" b="0" i="1" smtClean="0">
                                  <a:latin typeface="Cambria Math" panose="02040503050406030204" pitchFamily="18" charset="0"/>
                                </a:rPr>
                                <m:t>=0</m:t>
                              </m:r>
                            </m:e>
                          </m:eqArr>
                        </m:e>
                      </m:d>
                    </m:oMath>
                  </m:oMathPara>
                </a14:m>
                <a:endParaRPr lang="en-US" altLang="zh-CN" dirty="0"/>
              </a:p>
              <a:p>
                <a:pPr marL="0" indent="0">
                  <a:buNone/>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𝐾𝐿</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𝑃</m:t>
                              </m:r>
                            </m:e>
                            <m:sub>
                              <m:r>
                                <a:rPr lang="en-US" altLang="zh-CN" b="0" i="1" smtClean="0">
                                  <a:latin typeface="Cambria Math" panose="02040503050406030204" pitchFamily="18" charset="0"/>
                                </a:rPr>
                                <m:t>𝜃</m:t>
                              </m:r>
                            </m:sub>
                          </m:sSub>
                          <m:r>
                            <m:rPr>
                              <m:lit/>
                            </m:rP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𝑃</m:t>
                              </m:r>
                            </m:e>
                            <m:sub>
                              <m:r>
                                <a:rPr lang="en-US" altLang="zh-CN" b="0" i="1" smtClean="0">
                                  <a:latin typeface="Cambria Math" panose="02040503050406030204" pitchFamily="18" charset="0"/>
                                </a:rPr>
                                <m:t>0</m:t>
                              </m:r>
                            </m:sub>
                          </m:sSub>
                        </m:e>
                      </m:d>
                      <m:r>
                        <a:rPr lang="en-US" altLang="zh-CN" b="0" i="1" smtClean="0">
                          <a:latin typeface="Cambria Math" panose="02040503050406030204" pitchFamily="18" charset="0"/>
                        </a:rPr>
                        <m:t>=</m:t>
                      </m:r>
                      <m:r>
                        <a:rPr lang="en-US" altLang="zh-CN" b="0" i="1" smtClean="0">
                          <a:latin typeface="Cambria Math" panose="02040503050406030204" pitchFamily="18" charset="0"/>
                        </a:rPr>
                        <m:t>𝐾𝐿</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𝑃</m:t>
                              </m:r>
                            </m:e>
                            <m:sub>
                              <m:r>
                                <a:rPr lang="en-US" altLang="zh-CN" b="0" i="1" smtClean="0">
                                  <a:latin typeface="Cambria Math" panose="02040503050406030204" pitchFamily="18" charset="0"/>
                                </a:rPr>
                                <m:t>0</m:t>
                              </m:r>
                            </m:sub>
                          </m:sSub>
                          <m:r>
                            <m:rPr>
                              <m:lit/>
                            </m:rP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𝑃</m:t>
                              </m:r>
                            </m:e>
                            <m:sub>
                              <m:r>
                                <a:rPr lang="en-US" altLang="zh-CN" b="0" i="1" smtClean="0">
                                  <a:latin typeface="Cambria Math" panose="02040503050406030204" pitchFamily="18" charset="0"/>
                                </a:rPr>
                                <m:t>𝜃</m:t>
                              </m:r>
                            </m:sub>
                          </m:sSub>
                        </m:e>
                      </m:d>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eqArr>
                            <m:eqArrPr>
                              <m:ctrlPr>
                                <a:rPr lang="en-US" altLang="zh-CN" b="0" i="1" smtClean="0">
                                  <a:latin typeface="Cambria Math" panose="02040503050406030204" pitchFamily="18" charset="0"/>
                                </a:rPr>
                              </m:ctrlPr>
                            </m:eqArrPr>
                            <m:e>
                              <m:r>
                                <a:rPr lang="en-US" altLang="zh-CN" b="0" i="1" smtClean="0">
                                  <a:latin typeface="Cambria Math" panose="02040503050406030204" pitchFamily="18" charset="0"/>
                                </a:rPr>
                                <m:t>+∞, </m:t>
                              </m:r>
                              <m:r>
                                <a:rPr lang="en-US" altLang="zh-CN" b="0" i="1" smtClean="0">
                                  <a:latin typeface="Cambria Math" panose="02040503050406030204" pitchFamily="18" charset="0"/>
                                </a:rPr>
                                <m:t>𝑖𝑓</m:t>
                              </m:r>
                              <m:r>
                                <a:rPr lang="en-US" altLang="zh-CN" b="0" i="1" smtClean="0">
                                  <a:latin typeface="Cambria Math" panose="02040503050406030204" pitchFamily="18" charset="0"/>
                                </a:rPr>
                                <m:t> </m:t>
                              </m:r>
                              <m:r>
                                <a:rPr lang="en-US" altLang="zh-CN" b="0" i="1" smtClean="0">
                                  <a:latin typeface="Cambria Math" panose="02040503050406030204" pitchFamily="18" charset="0"/>
                                </a:rPr>
                                <m:t>𝜃</m:t>
                              </m:r>
                              <m:r>
                                <a:rPr lang="en-US" altLang="zh-CN" b="0" i="1" smtClean="0">
                                  <a:latin typeface="Cambria Math" panose="02040503050406030204" pitchFamily="18" charset="0"/>
                                </a:rPr>
                                <m:t>≠0</m:t>
                              </m:r>
                            </m:e>
                            <m:e>
                              <m:r>
                                <a:rPr lang="en-US" altLang="zh-CN" b="0" i="1" smtClean="0">
                                  <a:latin typeface="Cambria Math" panose="02040503050406030204" pitchFamily="18" charset="0"/>
                                </a:rPr>
                                <m:t>0, </m:t>
                              </m:r>
                              <m:r>
                                <a:rPr lang="en-US" altLang="zh-CN" b="0" i="1" smtClean="0">
                                  <a:latin typeface="Cambria Math" panose="02040503050406030204" pitchFamily="18" charset="0"/>
                                </a:rPr>
                                <m:t>𝑖𝑓</m:t>
                              </m:r>
                              <m:r>
                                <a:rPr lang="en-US" altLang="zh-CN" b="0" i="1" smtClean="0">
                                  <a:latin typeface="Cambria Math" panose="02040503050406030204" pitchFamily="18" charset="0"/>
                                </a:rPr>
                                <m:t> </m:t>
                              </m:r>
                              <m:r>
                                <a:rPr lang="en-US" altLang="zh-CN" b="0" i="1" smtClean="0">
                                  <a:latin typeface="Cambria Math" panose="02040503050406030204" pitchFamily="18" charset="0"/>
                                </a:rPr>
                                <m:t>𝜃</m:t>
                              </m:r>
                              <m:r>
                                <a:rPr lang="en-US" altLang="zh-CN" b="0" i="1" smtClean="0">
                                  <a:latin typeface="Cambria Math" panose="02040503050406030204" pitchFamily="18" charset="0"/>
                                </a:rPr>
                                <m:t>=0</m:t>
                              </m:r>
                            </m:e>
                          </m:eqArr>
                        </m:e>
                      </m:d>
                    </m:oMath>
                  </m:oMathPara>
                </a14:m>
                <a:endParaRPr lang="en-US" altLang="zh-CN" dirty="0"/>
              </a:p>
              <a:p>
                <a:pPr marL="0" indent="0">
                  <a:buNone/>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𝐽𝑆</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𝑃</m:t>
                              </m:r>
                            </m:e>
                            <m:sub>
                              <m:r>
                                <a:rPr lang="en-US" altLang="zh-CN" b="0" i="1" smtClean="0">
                                  <a:latin typeface="Cambria Math" panose="02040503050406030204" pitchFamily="18" charset="0"/>
                                </a:rPr>
                                <m:t>0</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𝑃</m:t>
                              </m:r>
                            </m:e>
                            <m:sub>
                              <m:r>
                                <a:rPr lang="en-US" altLang="zh-CN" b="0" i="1" smtClean="0">
                                  <a:latin typeface="Cambria Math" panose="02040503050406030204" pitchFamily="18" charset="0"/>
                                </a:rPr>
                                <m:t>𝜃</m:t>
                              </m:r>
                            </m:sub>
                          </m:sSub>
                        </m:e>
                      </m:d>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eqArr>
                            <m:eqArrPr>
                              <m:ctrlPr>
                                <a:rPr lang="en-US" altLang="zh-CN" b="0" i="1" smtClean="0">
                                  <a:latin typeface="Cambria Math" panose="02040503050406030204" pitchFamily="18" charset="0"/>
                                </a:rPr>
                              </m:ctrlPr>
                            </m:eqArrPr>
                            <m:e>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log</m:t>
                                  </m:r>
                                </m:fName>
                                <m:e>
                                  <m:r>
                                    <a:rPr lang="en-US" altLang="zh-CN" b="0" i="1" smtClean="0">
                                      <a:latin typeface="Cambria Math" panose="02040503050406030204" pitchFamily="18" charset="0"/>
                                    </a:rPr>
                                    <m:t>2</m:t>
                                  </m:r>
                                </m:e>
                              </m:func>
                              <m:r>
                                <a:rPr lang="en-US" altLang="zh-CN" b="0" i="1" smtClean="0">
                                  <a:latin typeface="Cambria Math" panose="02040503050406030204" pitchFamily="18" charset="0"/>
                                </a:rPr>
                                <m:t>, </m:t>
                              </m:r>
                              <m:r>
                                <a:rPr lang="en-US" altLang="zh-CN" b="0" i="1" smtClean="0">
                                  <a:latin typeface="Cambria Math" panose="02040503050406030204" pitchFamily="18" charset="0"/>
                                </a:rPr>
                                <m:t>𝑖𝑓</m:t>
                              </m:r>
                              <m:r>
                                <a:rPr lang="en-US" altLang="zh-CN" b="0" i="1" smtClean="0">
                                  <a:latin typeface="Cambria Math" panose="02040503050406030204" pitchFamily="18" charset="0"/>
                                </a:rPr>
                                <m:t> </m:t>
                              </m:r>
                              <m:r>
                                <a:rPr lang="en-US" altLang="zh-CN" b="0" i="1" smtClean="0">
                                  <a:latin typeface="Cambria Math" panose="02040503050406030204" pitchFamily="18" charset="0"/>
                                </a:rPr>
                                <m:t>𝜃</m:t>
                              </m:r>
                              <m:r>
                                <a:rPr lang="en-US" altLang="zh-CN" b="0" i="1" smtClean="0">
                                  <a:latin typeface="Cambria Math" panose="02040503050406030204" pitchFamily="18" charset="0"/>
                                </a:rPr>
                                <m:t>≠0</m:t>
                              </m:r>
                            </m:e>
                            <m:e>
                              <m:r>
                                <a:rPr lang="en-US" altLang="zh-CN" b="0" i="1" smtClean="0">
                                  <a:latin typeface="Cambria Math" panose="02040503050406030204" pitchFamily="18" charset="0"/>
                                </a:rPr>
                                <m:t>0, </m:t>
                              </m:r>
                              <m:r>
                                <a:rPr lang="en-US" altLang="zh-CN" b="0" i="1" smtClean="0">
                                  <a:latin typeface="Cambria Math" panose="02040503050406030204" pitchFamily="18" charset="0"/>
                                </a:rPr>
                                <m:t>𝑖𝑓</m:t>
                              </m:r>
                              <m:r>
                                <a:rPr lang="en-US" altLang="zh-CN" b="0" i="1" smtClean="0">
                                  <a:latin typeface="Cambria Math" panose="02040503050406030204" pitchFamily="18" charset="0"/>
                                </a:rPr>
                                <m:t> </m:t>
                              </m:r>
                              <m:r>
                                <a:rPr lang="en-US" altLang="zh-CN" b="0" i="1" smtClean="0">
                                  <a:latin typeface="Cambria Math" panose="02040503050406030204" pitchFamily="18" charset="0"/>
                                </a:rPr>
                                <m:t>𝜃</m:t>
                              </m:r>
                              <m:r>
                                <a:rPr lang="en-US" altLang="zh-CN" b="0" i="1" smtClean="0">
                                  <a:latin typeface="Cambria Math" panose="02040503050406030204" pitchFamily="18" charset="0"/>
                                </a:rPr>
                                <m:t>=0</m:t>
                              </m:r>
                            </m:e>
                          </m:eqArr>
                        </m:e>
                      </m:d>
                    </m:oMath>
                  </m:oMathPara>
                </a14:m>
                <a:endParaRPr lang="en-US" altLang="zh-CN" dirty="0"/>
              </a:p>
              <a:p>
                <a:pPr marL="0" indent="0">
                  <a:buNone/>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𝑊</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𝑃</m:t>
                              </m:r>
                            </m:e>
                            <m:sub>
                              <m:r>
                                <a:rPr lang="en-US" altLang="zh-CN" b="0" i="1" smtClean="0">
                                  <a:latin typeface="Cambria Math" panose="02040503050406030204" pitchFamily="18" charset="0"/>
                                </a:rPr>
                                <m:t>0</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𝑃</m:t>
                              </m:r>
                            </m:e>
                            <m:sub>
                              <m:r>
                                <a:rPr lang="en-US" altLang="zh-CN" b="0" i="1" smtClean="0">
                                  <a:latin typeface="Cambria Math" panose="02040503050406030204" pitchFamily="18" charset="0"/>
                                </a:rPr>
                                <m:t>𝜃</m:t>
                              </m:r>
                            </m:sub>
                          </m:sSub>
                        </m:e>
                      </m:d>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𝜃</m:t>
                          </m:r>
                        </m:e>
                      </m:d>
                    </m:oMath>
                  </m:oMathPara>
                </a14:m>
                <a:endParaRPr lang="zh-CN" altLang="en-US" dirty="0"/>
              </a:p>
            </p:txBody>
          </p:sp>
        </mc:Choice>
        <mc:Fallback xmlns="">
          <p:sp>
            <p:nvSpPr>
              <p:cNvPr id="3" name="内容占位符 2">
                <a:extLst>
                  <a:ext uri="{FF2B5EF4-FFF2-40B4-BE49-F238E27FC236}">
                    <a16:creationId xmlns:a16="http://schemas.microsoft.com/office/drawing/2014/main" id="{C27062F0-A468-4498-B021-E9B89AAD9CF0}"/>
                  </a:ext>
                </a:extLst>
              </p:cNvPr>
              <p:cNvSpPr>
                <a:spLocks noGrp="1" noRot="1" noChangeAspect="1" noMove="1" noResize="1" noEditPoints="1" noAdjustHandles="1" noChangeArrowheads="1" noChangeShapeType="1" noTextEdit="1"/>
              </p:cNvSpPr>
              <p:nvPr>
                <p:ph idx="1"/>
              </p:nvPr>
            </p:nvSpPr>
            <p:spPr>
              <a:blipFill>
                <a:blip r:embed="rId2"/>
                <a:stretch>
                  <a:fillRect l="-928" t="-210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9966448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37673C-7AF5-43DE-8851-EF6DEA1628C0}"/>
              </a:ext>
            </a:extLst>
          </p:cNvPr>
          <p:cNvSpPr>
            <a:spLocks noGrp="1"/>
          </p:cNvSpPr>
          <p:nvPr>
            <p:ph type="title"/>
          </p:nvPr>
        </p:nvSpPr>
        <p:spPr/>
        <p:txBody>
          <a:bodyPr/>
          <a:lstStyle/>
          <a:p>
            <a:r>
              <a:rPr lang="en-US" altLang="zh-CN" dirty="0"/>
              <a:t>Benefit of EMD – Continuity (2)</a:t>
            </a:r>
            <a:endParaRPr lang="zh-CN" altLang="en-US" dirty="0"/>
          </a:p>
        </p:txBody>
      </p:sp>
      <p:sp>
        <p:nvSpPr>
          <p:cNvPr id="3" name="内容占位符 2">
            <a:extLst>
              <a:ext uri="{FF2B5EF4-FFF2-40B4-BE49-F238E27FC236}">
                <a16:creationId xmlns:a16="http://schemas.microsoft.com/office/drawing/2014/main" id="{C27062F0-A468-4498-B021-E9B89AAD9CF0}"/>
              </a:ext>
            </a:extLst>
          </p:cNvPr>
          <p:cNvSpPr>
            <a:spLocks noGrp="1"/>
          </p:cNvSpPr>
          <p:nvPr>
            <p:ph idx="1"/>
          </p:nvPr>
        </p:nvSpPr>
        <p:spPr/>
        <p:txBody>
          <a:bodyPr>
            <a:normAutofit/>
          </a:bodyPr>
          <a:lstStyle/>
          <a:p>
            <a:endParaRPr lang="zh-CN" altLang="en-US" dirty="0"/>
          </a:p>
        </p:txBody>
      </p:sp>
      <p:pic>
        <p:nvPicPr>
          <p:cNvPr id="4" name="图片 3">
            <a:extLst>
              <a:ext uri="{FF2B5EF4-FFF2-40B4-BE49-F238E27FC236}">
                <a16:creationId xmlns:a16="http://schemas.microsoft.com/office/drawing/2014/main" id="{506D634E-5446-44B1-801D-6EED35CFCA95}"/>
              </a:ext>
            </a:extLst>
          </p:cNvPr>
          <p:cNvPicPr>
            <a:picLocks noChangeAspect="1"/>
          </p:cNvPicPr>
          <p:nvPr/>
        </p:nvPicPr>
        <p:blipFill>
          <a:blip r:embed="rId2"/>
          <a:stretch>
            <a:fillRect/>
          </a:stretch>
        </p:blipFill>
        <p:spPr>
          <a:xfrm>
            <a:off x="733425" y="2429669"/>
            <a:ext cx="10725150" cy="3143250"/>
          </a:xfrm>
          <a:prstGeom prst="rect">
            <a:avLst/>
          </a:prstGeom>
        </p:spPr>
      </p:pic>
    </p:spTree>
    <p:extLst>
      <p:ext uri="{BB962C8B-B14F-4D97-AF65-F5344CB8AC3E}">
        <p14:creationId xmlns:p14="http://schemas.microsoft.com/office/powerpoint/2010/main" val="31991087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9C1242-6D11-4298-9BBA-69930B791D2B}"/>
              </a:ext>
            </a:extLst>
          </p:cNvPr>
          <p:cNvSpPr>
            <a:spLocks noGrp="1"/>
          </p:cNvSpPr>
          <p:nvPr>
            <p:ph type="title"/>
          </p:nvPr>
        </p:nvSpPr>
        <p:spPr/>
        <p:txBody>
          <a:bodyPr/>
          <a:lstStyle/>
          <a:p>
            <a:r>
              <a:rPr lang="en-US" altLang="zh-CN" dirty="0"/>
              <a:t>Benefit of EMD – Continuity (3)</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34B7CE5B-A933-43CD-ACFE-E1EAE587606A}"/>
                  </a:ext>
                </a:extLst>
              </p:cNvPr>
              <p:cNvSpPr>
                <a:spLocks noGrp="1"/>
              </p:cNvSpPr>
              <p:nvPr>
                <p:ph idx="1"/>
              </p:nvPr>
            </p:nvSpPr>
            <p:spPr/>
            <p:txBody>
              <a:bodyPr>
                <a:normAutofit/>
              </a:bodyPr>
              <a:lstStyle/>
              <a:p>
                <a:r>
                  <a:rPr lang="en-US" altLang="zh-CN" dirty="0"/>
                  <a:t>Theorem 1.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𝑃</m:t>
                        </m:r>
                      </m:e>
                      <m:sub>
                        <m:r>
                          <a:rPr lang="en-US" altLang="zh-CN" i="1">
                            <a:latin typeface="Cambria Math" panose="02040503050406030204" pitchFamily="18" charset="0"/>
                          </a:rPr>
                          <m:t>𝑟</m:t>
                        </m:r>
                      </m:sub>
                    </m:sSub>
                  </m:oMath>
                </a14:m>
                <a:r>
                  <a:rPr lang="zh-CN" altLang="en-US" dirty="0"/>
                  <a:t> </a:t>
                </a:r>
                <a:r>
                  <a:rPr lang="en-US" altLang="zh-CN" dirty="0"/>
                  <a:t>is a fixed distribution over </a:t>
                </a:r>
                <a14:m>
                  <m:oMath xmlns:m="http://schemas.openxmlformats.org/officeDocument/2006/math">
                    <m:r>
                      <a:rPr lang="en-US" altLang="zh-CN" i="1">
                        <a:latin typeface="Cambria Math" panose="02040503050406030204" pitchFamily="18" charset="0"/>
                      </a:rPr>
                      <m:t>𝑋</m:t>
                    </m:r>
                  </m:oMath>
                </a14:m>
                <a:r>
                  <a:rPr lang="en-US" altLang="zh-CN" dirty="0"/>
                  <a:t>. </a:t>
                </a:r>
                <a14:m>
                  <m:oMath xmlns:m="http://schemas.openxmlformats.org/officeDocument/2006/math">
                    <m:r>
                      <a:rPr lang="en-US" altLang="zh-CN" i="1">
                        <a:latin typeface="Cambria Math" panose="02040503050406030204" pitchFamily="18" charset="0"/>
                      </a:rPr>
                      <m:t>𝑧</m:t>
                    </m:r>
                  </m:oMath>
                </a14:m>
                <a:r>
                  <a:rPr lang="zh-CN" altLang="en-US" dirty="0"/>
                  <a:t> </a:t>
                </a:r>
                <a:r>
                  <a:rPr lang="en-US" altLang="zh-CN" dirty="0"/>
                  <a:t>is a </a:t>
                </a:r>
                <a:r>
                  <a:rPr lang="en-US" altLang="zh-CN" dirty="0" err="1"/>
                  <a:t>r.v.</a:t>
                </a:r>
                <a:r>
                  <a:rPr lang="en-US" altLang="zh-CN" dirty="0"/>
                  <a:t> (</a:t>
                </a:r>
                <a:r>
                  <a:rPr lang="en-US" altLang="zh-CN" dirty="0" err="1"/>
                  <a:t>e.g</a:t>
                </a:r>
                <a:r>
                  <a:rPr lang="en-US" altLang="zh-CN" dirty="0"/>
                  <a:t> Gaussian) over another space </a:t>
                </a:r>
                <a14:m>
                  <m:oMath xmlns:m="http://schemas.openxmlformats.org/officeDocument/2006/math">
                    <m:r>
                      <a:rPr lang="en-US" altLang="zh-CN" i="1">
                        <a:latin typeface="Cambria Math" panose="02040503050406030204" pitchFamily="18" charset="0"/>
                      </a:rPr>
                      <m:t>𝑍</m:t>
                    </m:r>
                  </m:oMath>
                </a14:m>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𝑃</m:t>
                        </m:r>
                      </m:e>
                      <m:sub>
                        <m:r>
                          <a:rPr lang="en-US" altLang="zh-CN" i="1">
                            <a:latin typeface="Cambria Math" panose="02040503050406030204" pitchFamily="18" charset="0"/>
                          </a:rPr>
                          <m:t>𝜃</m:t>
                        </m:r>
                      </m:sub>
                    </m:sSub>
                  </m:oMath>
                </a14:m>
                <a:r>
                  <a:rPr lang="zh-CN" altLang="en-US" dirty="0"/>
                  <a:t> </a:t>
                </a:r>
                <a:r>
                  <a:rPr lang="en-US" altLang="zh-CN" dirty="0"/>
                  <a:t>denotes the distribution of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𝑔</m:t>
                        </m:r>
                      </m:e>
                      <m:sub>
                        <m:r>
                          <a:rPr lang="en-US" altLang="zh-CN" i="1">
                            <a:latin typeface="Cambria Math" panose="02040503050406030204" pitchFamily="18" charset="0"/>
                          </a:rPr>
                          <m:t>𝜃</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𝑧</m:t>
                        </m:r>
                      </m:e>
                    </m:d>
                  </m:oMath>
                </a14:m>
                <a:r>
                  <a:rPr lang="zh-CN" altLang="en-US" dirty="0"/>
                  <a:t> </a:t>
                </a:r>
                <a:r>
                  <a:rPr lang="en-US" altLang="zh-CN" dirty="0"/>
                  <a:t>where </a:t>
                </a:r>
                <a14:m>
                  <m:oMath xmlns:m="http://schemas.openxmlformats.org/officeDocument/2006/math">
                    <m:r>
                      <a:rPr lang="en-US" altLang="zh-CN" i="1">
                        <a:latin typeface="Cambria Math" panose="02040503050406030204" pitchFamily="18" charset="0"/>
                      </a:rPr>
                      <m:t>𝑔</m:t>
                    </m:r>
                    <m:r>
                      <a:rPr lang="en-US" altLang="zh-CN" i="1">
                        <a:latin typeface="Cambria Math" panose="02040503050406030204" pitchFamily="18" charset="0"/>
                      </a:rPr>
                      <m:t>:</m:t>
                    </m:r>
                    <m:d>
                      <m:dPr>
                        <m:ctrlPr>
                          <a:rPr lang="en-US" altLang="zh-CN" i="1">
                            <a:latin typeface="Cambria Math" panose="02040503050406030204" pitchFamily="18" charset="0"/>
                          </a:rPr>
                        </m:ctrlPr>
                      </m:dPr>
                      <m:e>
                        <m:r>
                          <a:rPr lang="en-US" altLang="zh-CN" i="1">
                            <a:latin typeface="Cambria Math" panose="02040503050406030204" pitchFamily="18" charset="0"/>
                          </a:rPr>
                          <m:t>𝑧</m:t>
                        </m:r>
                        <m:r>
                          <a:rPr lang="en-US" altLang="zh-CN" i="1">
                            <a:latin typeface="Cambria Math" panose="02040503050406030204" pitchFamily="18" charset="0"/>
                          </a:rPr>
                          <m:t>, </m:t>
                        </m:r>
                        <m:r>
                          <a:rPr lang="en-US" altLang="zh-CN" i="1">
                            <a:latin typeface="Cambria Math" panose="02040503050406030204" pitchFamily="18" charset="0"/>
                          </a:rPr>
                          <m:t>𝜃</m:t>
                        </m:r>
                      </m:e>
                    </m:d>
                    <m:r>
                      <a:rPr lang="en-US" altLang="zh-CN" i="1">
                        <a:latin typeface="Cambria Math" panose="02040503050406030204" pitchFamily="18" charset="0"/>
                      </a:rPr>
                      <m:t>∈</m:t>
                    </m:r>
                    <m:r>
                      <a:rPr lang="en-US" altLang="zh-CN" i="1">
                        <a:latin typeface="Cambria Math" panose="02040503050406030204" pitchFamily="18" charset="0"/>
                      </a:rPr>
                      <m:t>𝑍</m:t>
                    </m:r>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𝑅</m:t>
                        </m:r>
                      </m:e>
                      <m:sup>
                        <m:r>
                          <a:rPr lang="en-US" altLang="zh-CN" i="1">
                            <a:latin typeface="Cambria Math" panose="02040503050406030204" pitchFamily="18" charset="0"/>
                          </a:rPr>
                          <m:t>𝑑</m:t>
                        </m:r>
                      </m:sup>
                    </m:sSup>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𝑔</m:t>
                        </m:r>
                      </m:e>
                      <m:sub>
                        <m:r>
                          <a:rPr lang="en-US" altLang="zh-CN" i="1">
                            <a:latin typeface="Cambria Math" panose="02040503050406030204" pitchFamily="18" charset="0"/>
                          </a:rPr>
                          <m:t>𝜃</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𝑧</m:t>
                        </m:r>
                      </m:e>
                    </m:d>
                    <m:r>
                      <a:rPr lang="en-US" altLang="zh-CN" i="1">
                        <a:latin typeface="Cambria Math" panose="02040503050406030204" pitchFamily="18" charset="0"/>
                      </a:rPr>
                      <m:t>∈</m:t>
                    </m:r>
                    <m:r>
                      <a:rPr lang="en-US" altLang="zh-CN" i="1">
                        <a:latin typeface="Cambria Math" panose="02040503050406030204" pitchFamily="18" charset="0"/>
                      </a:rPr>
                      <m:t>𝑋</m:t>
                    </m:r>
                  </m:oMath>
                </a14:m>
                <a:r>
                  <a:rPr lang="en-US" altLang="zh-CN" dirty="0"/>
                  <a:t>. Then,</a:t>
                </a:r>
              </a:p>
              <a:p>
                <a:pPr lvl="1"/>
                <a:r>
                  <a:rPr lang="en-US" altLang="zh-CN" dirty="0"/>
                  <a:t>If </a:t>
                </a:r>
                <a14:m>
                  <m:oMath xmlns:m="http://schemas.openxmlformats.org/officeDocument/2006/math">
                    <m:r>
                      <a:rPr lang="en-US" altLang="zh-CN" i="1">
                        <a:latin typeface="Cambria Math" panose="02040503050406030204" pitchFamily="18" charset="0"/>
                      </a:rPr>
                      <m:t>𝑔</m:t>
                    </m:r>
                  </m:oMath>
                </a14:m>
                <a:r>
                  <a:rPr lang="zh-CN" altLang="en-US" dirty="0"/>
                  <a:t> </a:t>
                </a:r>
                <a:r>
                  <a:rPr lang="en-US" altLang="zh-CN" dirty="0"/>
                  <a:t>is continuous in </a:t>
                </a:r>
                <a14:m>
                  <m:oMath xmlns:m="http://schemas.openxmlformats.org/officeDocument/2006/math">
                    <m:r>
                      <a:rPr lang="en-US" altLang="zh-CN" i="1">
                        <a:latin typeface="Cambria Math" panose="02040503050406030204" pitchFamily="18" charset="0"/>
                      </a:rPr>
                      <m:t>𝜃</m:t>
                    </m:r>
                  </m:oMath>
                </a14:m>
                <a:r>
                  <a:rPr lang="en-US" altLang="zh-CN" dirty="0"/>
                  <a:t>, so is </a:t>
                </a:r>
                <a14:m>
                  <m:oMath xmlns:m="http://schemas.openxmlformats.org/officeDocument/2006/math">
                    <m:r>
                      <a:rPr lang="en-US" altLang="zh-CN" i="1">
                        <a:latin typeface="Cambria Math" panose="02040503050406030204" pitchFamily="18" charset="0"/>
                      </a:rPr>
                      <m:t>𝑊</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𝑃</m:t>
                            </m:r>
                          </m:e>
                          <m:sub>
                            <m:r>
                              <a:rPr lang="en-US" altLang="zh-CN" i="1">
                                <a:latin typeface="Cambria Math" panose="02040503050406030204" pitchFamily="18" charset="0"/>
                              </a:rPr>
                              <m:t>𝑟</m:t>
                            </m:r>
                          </m:sub>
                        </m:sSub>
                        <m:r>
                          <a:rPr lang="en-US" altLang="zh-CN" i="1">
                            <a:latin typeface="Cambria Math" panose="02040503050406030204" pitchFamily="18" charset="0"/>
                          </a:rPr>
                          <m:t>, </m:t>
                        </m:r>
                        <m:sSub>
                          <m:sSubPr>
                            <m:ctrlPr>
                              <a:rPr lang="en-US" altLang="zh-CN" i="1">
                                <a:latin typeface="Cambria Math" panose="02040503050406030204" pitchFamily="18" charset="0"/>
                              </a:rPr>
                            </m:ctrlPr>
                          </m:sSubPr>
                          <m:e>
                            <m:r>
                              <a:rPr lang="en-US" altLang="zh-CN" i="1">
                                <a:latin typeface="Cambria Math" panose="02040503050406030204" pitchFamily="18" charset="0"/>
                              </a:rPr>
                              <m:t>𝑃</m:t>
                            </m:r>
                          </m:e>
                          <m:sub>
                            <m:r>
                              <a:rPr lang="en-US" altLang="zh-CN" i="1">
                                <a:latin typeface="Cambria Math" panose="02040503050406030204" pitchFamily="18" charset="0"/>
                              </a:rPr>
                              <m:t>𝜃</m:t>
                            </m:r>
                          </m:sub>
                        </m:sSub>
                      </m:e>
                    </m:d>
                  </m:oMath>
                </a14:m>
                <a:r>
                  <a:rPr lang="en-US" altLang="zh-CN" dirty="0"/>
                  <a:t>.</a:t>
                </a:r>
              </a:p>
              <a:p>
                <a:pPr lvl="1"/>
                <a:r>
                  <a:rPr lang="en-US" altLang="zh-CN" dirty="0"/>
                  <a:t>If </a:t>
                </a:r>
                <a14:m>
                  <m:oMath xmlns:m="http://schemas.openxmlformats.org/officeDocument/2006/math">
                    <m:r>
                      <a:rPr lang="en-US" altLang="zh-CN" i="1">
                        <a:latin typeface="Cambria Math" panose="02040503050406030204" pitchFamily="18" charset="0"/>
                      </a:rPr>
                      <m:t>𝑔</m:t>
                    </m:r>
                  </m:oMath>
                </a14:m>
                <a:r>
                  <a:rPr lang="zh-CN" altLang="en-US" dirty="0"/>
                  <a:t> </a:t>
                </a:r>
                <a:r>
                  <a:rPr lang="en-US" altLang="zh-CN" dirty="0"/>
                  <a:t>is locally Lipschitz, then </a:t>
                </a:r>
                <a14:m>
                  <m:oMath xmlns:m="http://schemas.openxmlformats.org/officeDocument/2006/math">
                    <m:r>
                      <a:rPr lang="en-US" altLang="zh-CN" i="1">
                        <a:latin typeface="Cambria Math" panose="02040503050406030204" pitchFamily="18" charset="0"/>
                      </a:rPr>
                      <m:t>𝑊</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𝑃</m:t>
                            </m:r>
                          </m:e>
                          <m:sub>
                            <m:r>
                              <a:rPr lang="en-US" altLang="zh-CN" i="1">
                                <a:latin typeface="Cambria Math" panose="02040503050406030204" pitchFamily="18" charset="0"/>
                              </a:rPr>
                              <m:t>𝑟</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𝑃</m:t>
                            </m:r>
                          </m:e>
                          <m:sub>
                            <m:r>
                              <a:rPr lang="en-US" altLang="zh-CN" i="1">
                                <a:latin typeface="Cambria Math" panose="02040503050406030204" pitchFamily="18" charset="0"/>
                              </a:rPr>
                              <m:t>𝜃</m:t>
                            </m:r>
                          </m:sub>
                        </m:sSub>
                      </m:e>
                    </m:d>
                  </m:oMath>
                </a14:m>
                <a:r>
                  <a:rPr lang="zh-CN" altLang="en-US" dirty="0"/>
                  <a:t> </a:t>
                </a:r>
                <a:r>
                  <a:rPr lang="en-US" altLang="zh-CN" dirty="0"/>
                  <a:t>is continuous everywhere, and differentiable almost everywhere.</a:t>
                </a:r>
              </a:p>
              <a:p>
                <a:pPr lvl="1"/>
                <a:r>
                  <a:rPr lang="en-US" altLang="zh-CN" dirty="0"/>
                  <a:t>Statements 1-2 are false for </a:t>
                </a:r>
                <a14:m>
                  <m:oMath xmlns:m="http://schemas.openxmlformats.org/officeDocument/2006/math">
                    <m:r>
                      <a:rPr lang="en-US" altLang="zh-CN" i="1">
                        <a:latin typeface="Cambria Math" panose="02040503050406030204" pitchFamily="18" charset="0"/>
                      </a:rPr>
                      <m:t>𝐽𝑆</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𝑃</m:t>
                        </m:r>
                      </m:e>
                      <m:sub>
                        <m:r>
                          <a:rPr lang="en-US" altLang="zh-CN" i="1">
                            <a:latin typeface="Cambria Math" panose="02040503050406030204" pitchFamily="18" charset="0"/>
                          </a:rPr>
                          <m:t>𝑟</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𝑃</m:t>
                        </m:r>
                      </m:e>
                      <m:sub>
                        <m:r>
                          <a:rPr lang="en-US" altLang="zh-CN" i="1">
                            <a:latin typeface="Cambria Math" panose="02040503050406030204" pitchFamily="18" charset="0"/>
                          </a:rPr>
                          <m:t>𝜃</m:t>
                        </m:r>
                      </m:sub>
                    </m:sSub>
                    <m:r>
                      <a:rPr lang="en-US" altLang="zh-CN" i="1">
                        <a:latin typeface="Cambria Math" panose="02040503050406030204" pitchFamily="18" charset="0"/>
                      </a:rPr>
                      <m:t>)</m:t>
                    </m:r>
                  </m:oMath>
                </a14:m>
                <a:r>
                  <a:rPr lang="zh-CN" altLang="en-US" dirty="0"/>
                  <a:t> </a:t>
                </a:r>
                <a:r>
                  <a:rPr lang="en-US" altLang="zh-CN" dirty="0"/>
                  <a:t>and all the </a:t>
                </a:r>
                <a14:m>
                  <m:oMath xmlns:m="http://schemas.openxmlformats.org/officeDocument/2006/math">
                    <m:r>
                      <a:rPr lang="en-US" altLang="zh-CN" i="1">
                        <a:latin typeface="Cambria Math" panose="02040503050406030204" pitchFamily="18" charset="0"/>
                      </a:rPr>
                      <m:t>𝐾𝐿</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𝑃</m:t>
                            </m:r>
                          </m:e>
                          <m:sub>
                            <m:r>
                              <a:rPr lang="en-US" altLang="zh-CN" i="1">
                                <a:latin typeface="Cambria Math" panose="02040503050406030204" pitchFamily="18" charset="0"/>
                              </a:rPr>
                              <m:t>𝑟</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𝑃</m:t>
                            </m:r>
                          </m:e>
                          <m:sub>
                            <m:r>
                              <a:rPr lang="en-US" altLang="zh-CN" i="1">
                                <a:latin typeface="Cambria Math" panose="02040503050406030204" pitchFamily="18" charset="0"/>
                              </a:rPr>
                              <m:t>𝜃</m:t>
                            </m:r>
                          </m:sub>
                        </m:sSub>
                      </m:e>
                    </m:d>
                  </m:oMath>
                </a14:m>
                <a:r>
                  <a:rPr lang="en-US" altLang="zh-CN" dirty="0"/>
                  <a:t>.</a:t>
                </a:r>
                <a:endParaRPr lang="zh-CN" altLang="en-US" dirty="0"/>
              </a:p>
              <a:p>
                <a:r>
                  <a:rPr lang="en-US" altLang="zh-CN" dirty="0"/>
                  <a:t>Corollary 1.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𝑔</m:t>
                        </m:r>
                      </m:e>
                      <m:sub>
                        <m:r>
                          <a:rPr lang="en-US" altLang="zh-CN" b="0" i="1" smtClean="0">
                            <a:latin typeface="Cambria Math" panose="02040503050406030204" pitchFamily="18" charset="0"/>
                          </a:rPr>
                          <m:t>𝜃</m:t>
                        </m:r>
                      </m:sub>
                    </m:sSub>
                  </m:oMath>
                </a14:m>
                <a:r>
                  <a:rPr lang="en-US" altLang="zh-CN" dirty="0"/>
                  <a:t> is a feedforward NN parameterized by </a:t>
                </a:r>
                <a14:m>
                  <m:oMath xmlns:m="http://schemas.openxmlformats.org/officeDocument/2006/math">
                    <m:r>
                      <a:rPr lang="en-US" altLang="zh-CN" b="0" i="1" smtClean="0">
                        <a:latin typeface="Cambria Math" panose="02040503050406030204" pitchFamily="18" charset="0"/>
                      </a:rPr>
                      <m:t>𝜃</m:t>
                    </m:r>
                  </m:oMath>
                </a14:m>
                <a:r>
                  <a:rPr lang="en-US" altLang="zh-CN" dirty="0"/>
                  <a:t>, and </a:t>
                </a:r>
                <a14:m>
                  <m:oMath xmlns:m="http://schemas.openxmlformats.org/officeDocument/2006/math">
                    <m:r>
                      <a:rPr lang="en-US" altLang="zh-CN" b="0" i="1" smtClean="0">
                        <a:latin typeface="Cambria Math" panose="02040503050406030204" pitchFamily="18" charset="0"/>
                      </a:rPr>
                      <m:t>𝑝</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𝑧</m:t>
                        </m:r>
                      </m:e>
                    </m:d>
                  </m:oMath>
                </a14:m>
                <a:r>
                  <a:rPr lang="en-US" altLang="zh-CN" dirty="0"/>
                  <a:t> is a prior over </a:t>
                </a:r>
                <a14:m>
                  <m:oMath xmlns:m="http://schemas.openxmlformats.org/officeDocument/2006/math">
                    <m:r>
                      <a:rPr lang="en-US" altLang="zh-CN" b="0" i="1" smtClean="0">
                        <a:latin typeface="Cambria Math" panose="02040503050406030204" pitchFamily="18" charset="0"/>
                      </a:rPr>
                      <m:t>𝑧</m:t>
                    </m:r>
                  </m:oMath>
                </a14:m>
                <a:r>
                  <a:rPr lang="en-US" altLang="zh-CN" dirty="0"/>
                  <a:t> such that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𝐸</m:t>
                        </m:r>
                      </m:e>
                      <m:sub>
                        <m:r>
                          <a:rPr lang="en-US" altLang="zh-CN" b="0" i="1" smtClean="0">
                            <a:latin typeface="Cambria Math" panose="02040503050406030204" pitchFamily="18" charset="0"/>
                          </a:rPr>
                          <m:t>𝑧</m:t>
                        </m:r>
                        <m:r>
                          <a:rPr lang="en-US" altLang="zh-CN" b="0" i="1" smtClean="0">
                            <a:latin typeface="Cambria Math" panose="02040503050406030204" pitchFamily="18" charset="0"/>
                          </a:rPr>
                          <m:t>∼</m:t>
                        </m:r>
                        <m:r>
                          <a:rPr lang="en-US" altLang="zh-CN" b="0" i="1" smtClean="0">
                            <a:latin typeface="Cambria Math" panose="02040503050406030204" pitchFamily="18" charset="0"/>
                          </a:rPr>
                          <m:t>𝑝</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𝑧</m:t>
                            </m:r>
                          </m:e>
                        </m:d>
                      </m:sub>
                    </m:sSub>
                    <m:d>
                      <m:dPr>
                        <m:begChr m:val="["/>
                        <m:endChr m:val="]"/>
                        <m:ctrlPr>
                          <a:rPr lang="en-US" altLang="zh-CN" b="0" i="1" smtClean="0">
                            <a:latin typeface="Cambria Math" panose="02040503050406030204" pitchFamily="18" charset="0"/>
                          </a:rPr>
                        </m:ctrlPr>
                      </m:dPr>
                      <m:e>
                        <m:r>
                          <m:rPr>
                            <m:lit/>
                          </m:rPr>
                          <a:rPr lang="en-US" altLang="zh-CN" b="0" i="1" smtClean="0">
                            <a:latin typeface="Cambria Math" panose="02040503050406030204" pitchFamily="18" charset="0"/>
                          </a:rPr>
                          <m:t>||</m:t>
                        </m:r>
                        <m:r>
                          <a:rPr lang="en-US" altLang="zh-CN" b="0" i="1" smtClean="0">
                            <a:latin typeface="Cambria Math" panose="02040503050406030204" pitchFamily="18" charset="0"/>
                          </a:rPr>
                          <m:t>𝑧</m:t>
                        </m:r>
                        <m:r>
                          <m:rPr>
                            <m:lit/>
                          </m:rPr>
                          <a:rPr lang="en-US" altLang="zh-CN" b="0" i="1" smtClean="0">
                            <a:latin typeface="Cambria Math" panose="02040503050406030204" pitchFamily="18" charset="0"/>
                          </a:rPr>
                          <m:t>||</m:t>
                        </m:r>
                      </m:e>
                    </m:d>
                    <m:r>
                      <a:rPr lang="en-US" altLang="zh-CN" b="0" i="1" smtClean="0">
                        <a:latin typeface="Cambria Math" panose="02040503050406030204" pitchFamily="18" charset="0"/>
                      </a:rPr>
                      <m:t>&lt;∞</m:t>
                    </m:r>
                  </m:oMath>
                </a14:m>
                <a:r>
                  <a:rPr lang="en-US" altLang="zh-CN" dirty="0"/>
                  <a:t>. Therefore </a:t>
                </a:r>
                <a14:m>
                  <m:oMath xmlns:m="http://schemas.openxmlformats.org/officeDocument/2006/math">
                    <m:r>
                      <a:rPr lang="en-US" altLang="zh-CN" b="0" i="1" smtClean="0">
                        <a:latin typeface="Cambria Math" panose="02040503050406030204" pitchFamily="18" charset="0"/>
                      </a:rPr>
                      <m:t>𝑊</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𝑃</m:t>
                            </m:r>
                          </m:e>
                          <m:sub>
                            <m:r>
                              <a:rPr lang="en-US" altLang="zh-CN" b="0" i="1" smtClean="0">
                                <a:latin typeface="Cambria Math" panose="02040503050406030204" pitchFamily="18" charset="0"/>
                              </a:rPr>
                              <m:t>𝑟</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𝑃</m:t>
                            </m:r>
                          </m:e>
                          <m:sub>
                            <m:r>
                              <a:rPr lang="en-US" altLang="zh-CN" b="0" i="1" smtClean="0">
                                <a:latin typeface="Cambria Math" panose="02040503050406030204" pitchFamily="18" charset="0"/>
                              </a:rPr>
                              <m:t>𝜃</m:t>
                            </m:r>
                          </m:sub>
                        </m:sSub>
                      </m:e>
                    </m:d>
                  </m:oMath>
                </a14:m>
                <a:r>
                  <a:rPr lang="en-US" altLang="zh-CN" dirty="0"/>
                  <a:t> is continuous everywhere and differentiable almost everywhere.</a:t>
                </a:r>
              </a:p>
              <a:p>
                <a:endParaRPr lang="zh-CN" altLang="en-US" dirty="0"/>
              </a:p>
            </p:txBody>
          </p:sp>
        </mc:Choice>
        <mc:Fallback xmlns="">
          <p:sp>
            <p:nvSpPr>
              <p:cNvPr id="3" name="内容占位符 2">
                <a:extLst>
                  <a:ext uri="{FF2B5EF4-FFF2-40B4-BE49-F238E27FC236}">
                    <a16:creationId xmlns:a16="http://schemas.microsoft.com/office/drawing/2014/main" id="{34B7CE5B-A933-43CD-ACFE-E1EAE587606A}"/>
                  </a:ext>
                </a:extLst>
              </p:cNvPr>
              <p:cNvSpPr>
                <a:spLocks noGrp="1" noRot="1" noChangeAspect="1" noMove="1" noResize="1" noEditPoints="1" noAdjustHandles="1" noChangeArrowheads="1" noChangeShapeType="1" noTextEdit="1"/>
              </p:cNvSpPr>
              <p:nvPr>
                <p:ph idx="1"/>
              </p:nvPr>
            </p:nvSpPr>
            <p:spPr>
              <a:blipFill>
                <a:blip r:embed="rId2"/>
                <a:stretch>
                  <a:fillRect l="-1043" t="-2381" r="-301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0185783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9C1242-6D11-4298-9BBA-69930B791D2B}"/>
              </a:ext>
            </a:extLst>
          </p:cNvPr>
          <p:cNvSpPr>
            <a:spLocks noGrp="1"/>
          </p:cNvSpPr>
          <p:nvPr>
            <p:ph type="title"/>
          </p:nvPr>
        </p:nvSpPr>
        <p:spPr/>
        <p:txBody>
          <a:bodyPr/>
          <a:lstStyle/>
          <a:p>
            <a:r>
              <a:rPr lang="en-US" altLang="zh-CN" dirty="0"/>
              <a:t>Benefit of EMD – Continuity (4)</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34B7CE5B-A933-43CD-ACFE-E1EAE587606A}"/>
                  </a:ext>
                </a:extLst>
              </p:cNvPr>
              <p:cNvSpPr>
                <a:spLocks noGrp="1"/>
              </p:cNvSpPr>
              <p:nvPr>
                <p:ph idx="1"/>
              </p:nvPr>
            </p:nvSpPr>
            <p:spPr/>
            <p:txBody>
              <a:bodyPr>
                <a:normAutofit lnSpcReduction="10000"/>
              </a:bodyPr>
              <a:lstStyle/>
              <a:p>
                <a:r>
                  <a:rPr lang="en-US" altLang="zh-CN" dirty="0"/>
                  <a:t>Theorem 2. </a:t>
                </a:r>
                <a14:m>
                  <m:oMath xmlns:m="http://schemas.openxmlformats.org/officeDocument/2006/math">
                    <m:r>
                      <a:rPr lang="en-US" altLang="zh-CN" b="0" i="1" smtClean="0">
                        <a:latin typeface="Cambria Math" panose="02040503050406030204" pitchFamily="18" charset="0"/>
                      </a:rPr>
                      <m:t>𝑃</m:t>
                    </m:r>
                  </m:oMath>
                </a14:m>
                <a:r>
                  <a:rPr lang="zh-CN" altLang="en-US" dirty="0"/>
                  <a:t> </a:t>
                </a:r>
                <a:r>
                  <a:rPr lang="en-US" altLang="zh-CN" dirty="0"/>
                  <a:t>is a distribution on a compact space </a:t>
                </a:r>
                <a14:m>
                  <m:oMath xmlns:m="http://schemas.openxmlformats.org/officeDocument/2006/math">
                    <m:r>
                      <a:rPr lang="en-US" altLang="zh-CN" b="0" i="1" smtClean="0">
                        <a:latin typeface="Cambria Math" panose="02040503050406030204" pitchFamily="18" charset="0"/>
                      </a:rPr>
                      <m:t>𝑋</m:t>
                    </m:r>
                  </m:oMath>
                </a14:m>
                <a:r>
                  <a:rPr lang="zh-CN" altLang="en-US" dirty="0"/>
                  <a:t> </a:t>
                </a:r>
                <a:r>
                  <a:rPr lang="en-US" altLang="zh-CN" dirty="0"/>
                  <a:t>and </a:t>
                </a:r>
                <a14:m>
                  <m:oMath xmlns:m="http://schemas.openxmlformats.org/officeDocument/2006/math">
                    <m:sSub>
                      <m:sSubPr>
                        <m:ctrlPr>
                          <a:rPr lang="en-US" altLang="zh-CN" b="0" i="1" smtClean="0">
                            <a:latin typeface="Cambria Math" panose="02040503050406030204" pitchFamily="18" charset="0"/>
                          </a:rPr>
                        </m:ctrlPr>
                      </m:sSubPr>
                      <m:e>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𝑃</m:t>
                                </m:r>
                              </m:e>
                              <m:sub>
                                <m:r>
                                  <a:rPr lang="en-US" altLang="zh-CN" b="0" i="1" smtClean="0">
                                    <a:latin typeface="Cambria Math" panose="02040503050406030204" pitchFamily="18" charset="0"/>
                                  </a:rPr>
                                  <m:t>𝑛</m:t>
                                </m:r>
                              </m:sub>
                            </m:sSub>
                          </m:e>
                        </m:d>
                      </m:e>
                      <m:sub>
                        <m:r>
                          <a:rPr lang="en-US" altLang="zh-CN" b="0" i="1" smtClean="0">
                            <a:latin typeface="Cambria Math" panose="02040503050406030204" pitchFamily="18" charset="0"/>
                          </a:rPr>
                          <m:t>𝑛</m:t>
                        </m:r>
                        <m:r>
                          <a:rPr lang="en-US" altLang="zh-CN" b="0" i="1" smtClean="0">
                            <a:latin typeface="Cambria Math" panose="02040503050406030204" pitchFamily="18" charset="0"/>
                          </a:rPr>
                          <m:t>∈</m:t>
                        </m:r>
                        <m:r>
                          <a:rPr lang="en-US" altLang="zh-CN" b="0" i="1" smtClean="0">
                            <a:latin typeface="Cambria Math" panose="02040503050406030204" pitchFamily="18" charset="0"/>
                          </a:rPr>
                          <m:t>𝑁</m:t>
                        </m:r>
                      </m:sub>
                    </m:sSub>
                  </m:oMath>
                </a14:m>
                <a:r>
                  <a:rPr lang="zh-CN" altLang="en-US" dirty="0"/>
                  <a:t> </a:t>
                </a:r>
                <a:r>
                  <a:rPr lang="en-US" altLang="zh-CN" dirty="0"/>
                  <a:t>be a sequence of distributions on </a:t>
                </a:r>
                <a14:m>
                  <m:oMath xmlns:m="http://schemas.openxmlformats.org/officeDocument/2006/math">
                    <m:r>
                      <a:rPr lang="en-US" altLang="zh-CN" i="1">
                        <a:latin typeface="Cambria Math" panose="02040503050406030204" pitchFamily="18" charset="0"/>
                      </a:rPr>
                      <m:t>𝑋</m:t>
                    </m:r>
                  </m:oMath>
                </a14:m>
                <a:r>
                  <a:rPr lang="en-US" altLang="zh-CN" dirty="0"/>
                  <a:t>. Then, considering all limits as </a:t>
                </a:r>
                <a14:m>
                  <m:oMath xmlns:m="http://schemas.openxmlformats.org/officeDocument/2006/math">
                    <m:r>
                      <a:rPr lang="en-US" altLang="zh-CN" b="0" i="1" smtClean="0">
                        <a:latin typeface="Cambria Math" panose="02040503050406030204" pitchFamily="18" charset="0"/>
                      </a:rPr>
                      <m:t>𝑛</m:t>
                    </m:r>
                    <m:r>
                      <a:rPr lang="en-US" altLang="zh-CN" b="0" i="1" smtClean="0">
                        <a:latin typeface="Cambria Math" panose="02040503050406030204" pitchFamily="18" charset="0"/>
                      </a:rPr>
                      <m:t>→∞</m:t>
                    </m:r>
                  </m:oMath>
                </a14:m>
                <a:r>
                  <a:rPr lang="en-US" altLang="zh-CN" dirty="0"/>
                  <a:t>.</a:t>
                </a:r>
              </a:p>
              <a:p>
                <a:pPr lvl="1"/>
                <a:r>
                  <a:rPr lang="en-US" altLang="zh-CN" dirty="0"/>
                  <a:t>The following statements are equivalent.</a:t>
                </a:r>
              </a:p>
              <a:p>
                <a:pPr marL="457200" lvl="1" indent="0">
                  <a:buNone/>
                </a:pPr>
                <a:r>
                  <a:rPr lang="en-US" altLang="zh-CN" b="0" dirty="0"/>
                  <a:t>	</a:t>
                </a:r>
                <a14:m>
                  <m:oMath xmlns:m="http://schemas.openxmlformats.org/officeDocument/2006/math">
                    <m:r>
                      <a:rPr lang="en-US" altLang="zh-CN" b="0" i="1" smtClean="0">
                        <a:latin typeface="Cambria Math" panose="02040503050406030204" pitchFamily="18" charset="0"/>
                      </a:rPr>
                      <m:t>𝛿</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𝑃</m:t>
                            </m:r>
                          </m:e>
                          <m:sub>
                            <m:r>
                              <a:rPr lang="en-US" altLang="zh-CN" b="0" i="1" smtClean="0">
                                <a:latin typeface="Cambria Math" panose="02040503050406030204" pitchFamily="18" charset="0"/>
                              </a:rPr>
                              <m:t>𝑛</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𝑃</m:t>
                        </m:r>
                      </m:e>
                    </m:d>
                    <m:r>
                      <a:rPr lang="en-US" altLang="zh-CN" b="0" i="1" smtClean="0">
                        <a:latin typeface="Cambria Math" panose="02040503050406030204" pitchFamily="18" charset="0"/>
                      </a:rPr>
                      <m:t>→0</m:t>
                    </m:r>
                  </m:oMath>
                </a14:m>
                <a:r>
                  <a:rPr lang="en-US" altLang="zh-CN" dirty="0"/>
                  <a:t> with </a:t>
                </a:r>
                <a14:m>
                  <m:oMath xmlns:m="http://schemas.openxmlformats.org/officeDocument/2006/math">
                    <m:r>
                      <a:rPr lang="en-US" altLang="zh-CN" b="0" i="1" smtClean="0">
                        <a:latin typeface="Cambria Math" panose="02040503050406030204" pitchFamily="18" charset="0"/>
                      </a:rPr>
                      <m:t>𝛿</m:t>
                    </m:r>
                  </m:oMath>
                </a14:m>
                <a:r>
                  <a:rPr lang="en-US" altLang="zh-CN" dirty="0"/>
                  <a:t> the total variation distance.</a:t>
                </a:r>
              </a:p>
              <a:p>
                <a:pPr marL="457200" lvl="1" indent="0">
                  <a:buNone/>
                </a:pPr>
                <a:r>
                  <a:rPr lang="en-US" altLang="zh-CN" b="0" dirty="0"/>
                  <a:t>	</a:t>
                </a:r>
                <a14:m>
                  <m:oMath xmlns:m="http://schemas.openxmlformats.org/officeDocument/2006/math">
                    <m:r>
                      <a:rPr lang="en-US" altLang="zh-CN" b="0" i="1" smtClean="0">
                        <a:latin typeface="Cambria Math" panose="02040503050406030204" pitchFamily="18" charset="0"/>
                      </a:rPr>
                      <m:t>𝐽𝑆</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𝑃</m:t>
                            </m:r>
                          </m:e>
                          <m:sub>
                            <m:r>
                              <a:rPr lang="en-US" altLang="zh-CN" b="0" i="1" smtClean="0">
                                <a:latin typeface="Cambria Math" panose="02040503050406030204" pitchFamily="18" charset="0"/>
                              </a:rPr>
                              <m:t>𝑛</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𝑃</m:t>
                        </m:r>
                      </m:e>
                    </m:d>
                    <m:r>
                      <a:rPr lang="en-US" altLang="zh-CN" b="0" i="1" smtClean="0">
                        <a:latin typeface="Cambria Math" panose="02040503050406030204" pitchFamily="18" charset="0"/>
                      </a:rPr>
                      <m:t>→0</m:t>
                    </m:r>
                  </m:oMath>
                </a14:m>
                <a:r>
                  <a:rPr lang="en-US" altLang="zh-CN" dirty="0"/>
                  <a:t> with </a:t>
                </a:r>
                <a14:m>
                  <m:oMath xmlns:m="http://schemas.openxmlformats.org/officeDocument/2006/math">
                    <m:r>
                      <a:rPr lang="en-US" altLang="zh-CN" b="0" i="1" smtClean="0">
                        <a:latin typeface="Cambria Math" panose="02040503050406030204" pitchFamily="18" charset="0"/>
                      </a:rPr>
                      <m:t>𝐽𝑆</m:t>
                    </m:r>
                  </m:oMath>
                </a14:m>
                <a:r>
                  <a:rPr lang="en-US" altLang="zh-CN" dirty="0"/>
                  <a:t> the Jensen-Shannon divergence.</a:t>
                </a:r>
              </a:p>
              <a:p>
                <a:pPr lvl="1"/>
                <a:r>
                  <a:rPr lang="en-US" altLang="zh-CN" dirty="0"/>
                  <a:t>The following statements are equivalent.</a:t>
                </a:r>
              </a:p>
              <a:p>
                <a:pPr marL="457200" lvl="1" indent="0">
                  <a:buNone/>
                </a:pPr>
                <a:r>
                  <a:rPr lang="en-US" altLang="zh-CN" dirty="0"/>
                  <a:t>	</a:t>
                </a:r>
                <a14:m>
                  <m:oMath xmlns:m="http://schemas.openxmlformats.org/officeDocument/2006/math">
                    <m:r>
                      <a:rPr lang="en-US" altLang="zh-CN" b="0" i="1" smtClean="0">
                        <a:latin typeface="Cambria Math" panose="02040503050406030204" pitchFamily="18" charset="0"/>
                      </a:rPr>
                      <m:t>𝑊</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𝑃</m:t>
                            </m:r>
                          </m:e>
                          <m:sub>
                            <m:r>
                              <a:rPr lang="en-US" altLang="zh-CN" b="0" i="1" smtClean="0">
                                <a:latin typeface="Cambria Math" panose="02040503050406030204" pitchFamily="18" charset="0"/>
                              </a:rPr>
                              <m:t>𝑛</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𝑃</m:t>
                        </m:r>
                      </m:e>
                    </m:d>
                    <m:r>
                      <a:rPr lang="en-US" altLang="zh-CN" b="0" i="1" smtClean="0">
                        <a:latin typeface="Cambria Math" panose="02040503050406030204" pitchFamily="18" charset="0"/>
                      </a:rPr>
                      <m:t>→0</m:t>
                    </m:r>
                  </m:oMath>
                </a14:m>
                <a:endParaRPr lang="en-US" altLang="zh-CN" dirty="0"/>
              </a:p>
              <a:p>
                <a:pPr marL="457200" lvl="1" indent="0">
                  <a:buNone/>
                </a:pPr>
                <a:r>
                  <a:rPr lang="en-US" altLang="zh-CN" dirty="0"/>
                  <a:t>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𝑃</m:t>
                        </m:r>
                      </m:e>
                      <m:sub>
                        <m:r>
                          <a:rPr lang="en-US" altLang="zh-CN" b="0" i="1" smtClean="0">
                            <a:latin typeface="Cambria Math" panose="02040503050406030204" pitchFamily="18" charset="0"/>
                          </a:rPr>
                          <m:t>𝑛</m:t>
                        </m:r>
                      </m:sub>
                    </m:sSub>
                    <m:groupChr>
                      <m:groupChrPr>
                        <m:chr m:val="→"/>
                        <m:vertJc m:val="bot"/>
                        <m:ctrlPr>
                          <a:rPr lang="en-US" altLang="zh-CN" b="0" i="1" smtClean="0">
                            <a:latin typeface="Cambria Math" panose="02040503050406030204" pitchFamily="18" charset="0"/>
                          </a:rPr>
                        </m:ctrlPr>
                      </m:groupChrPr>
                      <m:e>
                        <m:r>
                          <m:rPr>
                            <m:brk m:alnAt="2"/>
                          </m:rPr>
                          <a:rPr lang="en-US" altLang="zh-CN" b="0" i="1" smtClean="0">
                            <a:latin typeface="Cambria Math" panose="02040503050406030204" pitchFamily="18" charset="0"/>
                          </a:rPr>
                          <m:t>𝐷</m:t>
                        </m:r>
                      </m:e>
                    </m:groupChr>
                    <m:r>
                      <a:rPr lang="en-US" altLang="zh-CN" b="0" i="1" smtClean="0">
                        <a:latin typeface="Cambria Math" panose="02040503050406030204" pitchFamily="18" charset="0"/>
                      </a:rPr>
                      <m:t>𝑃</m:t>
                    </m:r>
                  </m:oMath>
                </a14:m>
                <a:r>
                  <a:rPr lang="en-US" altLang="zh-CN" dirty="0"/>
                  <a:t> where </a:t>
                </a:r>
                <a14:m>
                  <m:oMath xmlns:m="http://schemas.openxmlformats.org/officeDocument/2006/math">
                    <m:groupChr>
                      <m:groupChrPr>
                        <m:chr m:val="→"/>
                        <m:vertJc m:val="bot"/>
                        <m:ctrlPr>
                          <a:rPr lang="en-US" altLang="zh-CN" i="1">
                            <a:latin typeface="Cambria Math" panose="02040503050406030204" pitchFamily="18" charset="0"/>
                          </a:rPr>
                        </m:ctrlPr>
                      </m:groupChrPr>
                      <m:e>
                        <m:r>
                          <m:rPr>
                            <m:brk m:alnAt="2"/>
                          </m:rPr>
                          <a:rPr lang="en-US" altLang="zh-CN" i="1">
                            <a:latin typeface="Cambria Math" panose="02040503050406030204" pitchFamily="18" charset="0"/>
                          </a:rPr>
                          <m:t>𝐷</m:t>
                        </m:r>
                      </m:e>
                    </m:groupChr>
                  </m:oMath>
                </a14:m>
                <a:r>
                  <a:rPr lang="en-US" altLang="zh-CN" dirty="0"/>
                  <a:t> represents convergence in distribution for </a:t>
                </a:r>
                <a:r>
                  <a:rPr lang="en-US" altLang="zh-CN" dirty="0" err="1"/>
                  <a:t>r.v.s</a:t>
                </a:r>
                <a:r>
                  <a:rPr lang="en-US" altLang="zh-CN" dirty="0"/>
                  <a:t>.</a:t>
                </a:r>
              </a:p>
              <a:p>
                <a:pPr lvl="1"/>
                <a14:m>
                  <m:oMath xmlns:m="http://schemas.openxmlformats.org/officeDocument/2006/math">
                    <m:r>
                      <a:rPr lang="en-US" altLang="zh-CN" b="0" i="1" smtClean="0">
                        <a:latin typeface="Cambria Math" panose="02040503050406030204" pitchFamily="18" charset="0"/>
                      </a:rPr>
                      <m:t>𝐾𝐿</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𝑃</m:t>
                            </m:r>
                          </m:e>
                          <m:sub>
                            <m:r>
                              <a:rPr lang="en-US" altLang="zh-CN" b="0" i="1" smtClean="0">
                                <a:latin typeface="Cambria Math" panose="02040503050406030204" pitchFamily="18" charset="0"/>
                              </a:rPr>
                              <m:t>𝑛</m:t>
                            </m:r>
                          </m:sub>
                        </m:sSub>
                        <m:r>
                          <m:rPr>
                            <m:lit/>
                          </m:rPr>
                          <a:rPr lang="en-US" altLang="zh-CN" b="0" i="1" smtClean="0">
                            <a:latin typeface="Cambria Math" panose="02040503050406030204" pitchFamily="18" charset="0"/>
                          </a:rPr>
                          <m:t>||</m:t>
                        </m:r>
                        <m:r>
                          <a:rPr lang="en-US" altLang="zh-CN" b="0" i="1" smtClean="0">
                            <a:latin typeface="Cambria Math" panose="02040503050406030204" pitchFamily="18" charset="0"/>
                          </a:rPr>
                          <m:t>𝑃</m:t>
                        </m:r>
                      </m:e>
                    </m:d>
                    <m:r>
                      <a:rPr lang="en-US" altLang="zh-CN" b="0" i="1" smtClean="0">
                        <a:latin typeface="Cambria Math" panose="02040503050406030204" pitchFamily="18" charset="0"/>
                      </a:rPr>
                      <m:t>→0</m:t>
                    </m:r>
                  </m:oMath>
                </a14:m>
                <a:r>
                  <a:rPr lang="zh-CN" altLang="en-US" dirty="0"/>
                  <a:t> </a:t>
                </a:r>
                <a:r>
                  <a:rPr lang="en-US" altLang="zh-CN" dirty="0"/>
                  <a:t>or </a:t>
                </a:r>
                <a14:m>
                  <m:oMath xmlns:m="http://schemas.openxmlformats.org/officeDocument/2006/math">
                    <m:r>
                      <a:rPr lang="en-US" altLang="zh-CN" i="1">
                        <a:latin typeface="Cambria Math" panose="02040503050406030204" pitchFamily="18" charset="0"/>
                      </a:rPr>
                      <m:t>𝐾𝐿</m:t>
                    </m:r>
                    <m:d>
                      <m:dPr>
                        <m:ctrlPr>
                          <a:rPr lang="en-US" altLang="zh-CN" i="1">
                            <a:latin typeface="Cambria Math" panose="02040503050406030204" pitchFamily="18" charset="0"/>
                          </a:rPr>
                        </m:ctrlPr>
                      </m:dPr>
                      <m:e>
                        <m:r>
                          <a:rPr lang="en-US" altLang="zh-CN" b="0" i="1" smtClean="0">
                            <a:latin typeface="Cambria Math" panose="02040503050406030204" pitchFamily="18" charset="0"/>
                          </a:rPr>
                          <m:t>𝑃</m:t>
                        </m:r>
                        <m:r>
                          <m:rPr>
                            <m:lit/>
                          </m:rPr>
                          <a:rPr lang="en-US" altLang="zh-CN" i="1">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i="1">
                                <a:latin typeface="Cambria Math" panose="02040503050406030204" pitchFamily="18" charset="0"/>
                              </a:rPr>
                              <m:t>𝑃</m:t>
                            </m:r>
                          </m:e>
                          <m:sub>
                            <m:r>
                              <a:rPr lang="en-US" altLang="zh-CN" b="0" i="1" smtClean="0">
                                <a:latin typeface="Cambria Math" panose="02040503050406030204" pitchFamily="18" charset="0"/>
                              </a:rPr>
                              <m:t>𝑛</m:t>
                            </m:r>
                          </m:sub>
                        </m:sSub>
                      </m:e>
                    </m:d>
                    <m:r>
                      <a:rPr lang="en-US" altLang="zh-CN" i="1">
                        <a:latin typeface="Cambria Math" panose="02040503050406030204" pitchFamily="18" charset="0"/>
                      </a:rPr>
                      <m:t>→0</m:t>
                    </m:r>
                  </m:oMath>
                </a14:m>
                <a:r>
                  <a:rPr lang="zh-CN" altLang="en-US" dirty="0"/>
                  <a:t> </a:t>
                </a:r>
                <a:r>
                  <a:rPr lang="en-US" altLang="zh-CN" dirty="0"/>
                  <a:t>imply the statements in 1.</a:t>
                </a:r>
              </a:p>
              <a:p>
                <a:pPr lvl="1"/>
                <a:r>
                  <a:rPr lang="en-US" altLang="zh-CN" dirty="0"/>
                  <a:t>The statements in 1 imply the statements in 2.</a:t>
                </a:r>
                <a:endParaRPr lang="zh-CN" altLang="en-US" dirty="0"/>
              </a:p>
            </p:txBody>
          </p:sp>
        </mc:Choice>
        <mc:Fallback xmlns="">
          <p:sp>
            <p:nvSpPr>
              <p:cNvPr id="3" name="内容占位符 2">
                <a:extLst>
                  <a:ext uri="{FF2B5EF4-FFF2-40B4-BE49-F238E27FC236}">
                    <a16:creationId xmlns:a16="http://schemas.microsoft.com/office/drawing/2014/main" id="{34B7CE5B-A933-43CD-ACFE-E1EAE587606A}"/>
                  </a:ext>
                </a:extLst>
              </p:cNvPr>
              <p:cNvSpPr>
                <a:spLocks noGrp="1" noRot="1" noChangeAspect="1" noMove="1" noResize="1" noEditPoints="1" noAdjustHandles="1" noChangeArrowheads="1" noChangeShapeType="1" noTextEdit="1"/>
              </p:cNvSpPr>
              <p:nvPr>
                <p:ph idx="1"/>
              </p:nvPr>
            </p:nvSpPr>
            <p:spPr>
              <a:blipFill>
                <a:blip r:embed="rId2"/>
                <a:stretch>
                  <a:fillRect l="-1043" t="-3221" r="-144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220507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69784D-1752-4180-8FAD-E05D67E19E91}"/>
              </a:ext>
            </a:extLst>
          </p:cNvPr>
          <p:cNvSpPr>
            <a:spLocks noGrp="1"/>
          </p:cNvSpPr>
          <p:nvPr>
            <p:ph type="title"/>
          </p:nvPr>
        </p:nvSpPr>
        <p:spPr/>
        <p:txBody>
          <a:bodyPr/>
          <a:lstStyle/>
          <a:p>
            <a:r>
              <a:rPr lang="en-US" altLang="zh-CN" dirty="0"/>
              <a:t>Benefit of EMD – Continuity (5)</a:t>
            </a:r>
            <a:endParaRPr lang="zh-CN" altLang="en-US" dirty="0"/>
          </a:p>
        </p:txBody>
      </p:sp>
      <p:sp>
        <p:nvSpPr>
          <p:cNvPr id="3" name="内容占位符 2">
            <a:extLst>
              <a:ext uri="{FF2B5EF4-FFF2-40B4-BE49-F238E27FC236}">
                <a16:creationId xmlns:a16="http://schemas.microsoft.com/office/drawing/2014/main" id="{E3A7EF98-A124-48F0-ABB4-6C9FE09A4743}"/>
              </a:ext>
            </a:extLst>
          </p:cNvPr>
          <p:cNvSpPr>
            <a:spLocks noGrp="1"/>
          </p:cNvSpPr>
          <p:nvPr>
            <p:ph idx="1"/>
          </p:nvPr>
        </p:nvSpPr>
        <p:spPr/>
        <p:txBody>
          <a:bodyPr/>
          <a:lstStyle/>
          <a:p>
            <a:r>
              <a:rPr lang="en-US" altLang="zh-CN" dirty="0"/>
              <a:t>Theorem 1 and corollary 1 indicates that EMD is a much more sensible loss function for the problem than the JSD.</a:t>
            </a:r>
          </a:p>
          <a:p>
            <a:r>
              <a:rPr lang="en-US" altLang="zh-CN" dirty="0"/>
              <a:t>Theorem 2 points to the fact that EMD might have nicer properties when optimized than JSD.</a:t>
            </a:r>
            <a:endParaRPr lang="zh-CN" altLang="en-US" dirty="0"/>
          </a:p>
        </p:txBody>
      </p:sp>
    </p:spTree>
    <p:extLst>
      <p:ext uri="{BB962C8B-B14F-4D97-AF65-F5344CB8AC3E}">
        <p14:creationId xmlns:p14="http://schemas.microsoft.com/office/powerpoint/2010/main" val="18513076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90C348-D3A3-43D8-83E5-C7B951EBCA05}"/>
              </a:ext>
            </a:extLst>
          </p:cNvPr>
          <p:cNvSpPr>
            <a:spLocks noGrp="1"/>
          </p:cNvSpPr>
          <p:nvPr>
            <p:ph type="title"/>
          </p:nvPr>
        </p:nvSpPr>
        <p:spPr/>
        <p:txBody>
          <a:bodyPr/>
          <a:lstStyle/>
          <a:p>
            <a:r>
              <a:rPr lang="en-US" altLang="zh-CN" dirty="0"/>
              <a:t>Discriminative Models</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6CA7E031-FD1C-45BE-939E-6BBCB202A5D5}"/>
                  </a:ext>
                </a:extLst>
              </p:cNvPr>
              <p:cNvSpPr>
                <a:spLocks noGrp="1"/>
              </p:cNvSpPr>
              <p:nvPr>
                <p:ph idx="1"/>
              </p:nvPr>
            </p:nvSpPr>
            <p:spPr/>
            <p:txBody>
              <a:bodyPr>
                <a:normAutofit lnSpcReduction="10000"/>
              </a:bodyPr>
              <a:lstStyle/>
              <a:p>
                <a14:m>
                  <m:oMath xmlns:m="http://schemas.openxmlformats.org/officeDocument/2006/math">
                    <m:r>
                      <a:rPr lang="en-US" altLang="zh-CN" b="0" i="1" smtClean="0">
                        <a:latin typeface="Cambria Math" panose="02040503050406030204" pitchFamily="18" charset="0"/>
                      </a:rPr>
                      <m:t>𝑝</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𝑦</m:t>
                        </m:r>
                      </m:e>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𝜃</m:t>
                        </m:r>
                      </m:e>
                    </m:d>
                  </m:oMath>
                </a14:m>
                <a:endParaRPr lang="en-US" altLang="zh-CN" b="0" dirty="0"/>
              </a:p>
              <a:p>
                <a:r>
                  <a:rPr lang="en-US" altLang="zh-CN" dirty="0"/>
                  <a:t>Directly find the hyperplane for classification.</a:t>
                </a:r>
              </a:p>
              <a:p>
                <a:r>
                  <a:rPr lang="en-US" altLang="zh-CN" b="0" dirty="0"/>
                  <a:t>Have no idea about </a:t>
                </a:r>
                <a14:m>
                  <m:oMath xmlns:m="http://schemas.openxmlformats.org/officeDocument/2006/math">
                    <m:r>
                      <a:rPr lang="en-US" altLang="zh-CN" b="0" i="1" smtClean="0">
                        <a:latin typeface="Cambria Math" panose="02040503050406030204" pitchFamily="18" charset="0"/>
                      </a:rPr>
                      <m:t>𝑝</m:t>
                    </m:r>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 </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oMath>
                </a14:m>
                <a:r>
                  <a:rPr lang="en-US" altLang="zh-CN" b="0" dirty="0"/>
                  <a:t>; cannot generate more data points.</a:t>
                </a:r>
              </a:p>
              <a:p>
                <a:endParaRPr lang="en-US" altLang="zh-CN" b="0" dirty="0"/>
              </a:p>
              <a:p>
                <a:r>
                  <a:rPr lang="en-US" altLang="zh-CN" dirty="0"/>
                  <a:t>Linear regression (Logistic regression)</a:t>
                </a:r>
              </a:p>
              <a:p>
                <a:r>
                  <a:rPr lang="en-US" altLang="zh-CN" dirty="0"/>
                  <a:t>Linear discriminate analysis</a:t>
                </a:r>
              </a:p>
              <a:p>
                <a:r>
                  <a:rPr lang="en-US" altLang="zh-CN" dirty="0"/>
                  <a:t>SVM</a:t>
                </a:r>
              </a:p>
              <a:p>
                <a:r>
                  <a:rPr lang="en-US" altLang="zh-CN" dirty="0"/>
                  <a:t>Perceptron (MLP)</a:t>
                </a:r>
              </a:p>
              <a:p>
                <a:r>
                  <a:rPr lang="en-US" altLang="zh-CN" dirty="0"/>
                  <a:t>… …</a:t>
                </a:r>
                <a:endParaRPr lang="zh-CN" altLang="en-US" dirty="0"/>
              </a:p>
            </p:txBody>
          </p:sp>
        </mc:Choice>
        <mc:Fallback xmlns="">
          <p:sp>
            <p:nvSpPr>
              <p:cNvPr id="3" name="内容占位符 2">
                <a:extLst>
                  <a:ext uri="{FF2B5EF4-FFF2-40B4-BE49-F238E27FC236}">
                    <a16:creationId xmlns:a16="http://schemas.microsoft.com/office/drawing/2014/main" id="{6CA7E031-FD1C-45BE-939E-6BBCB202A5D5}"/>
                  </a:ext>
                </a:extLst>
              </p:cNvPr>
              <p:cNvSpPr>
                <a:spLocks noGrp="1" noRot="1" noChangeAspect="1" noMove="1" noResize="1" noEditPoints="1" noAdjustHandles="1" noChangeArrowheads="1" noChangeShapeType="1" noTextEdit="1"/>
              </p:cNvSpPr>
              <p:nvPr>
                <p:ph idx="1"/>
              </p:nvPr>
            </p:nvSpPr>
            <p:spPr>
              <a:blipFill>
                <a:blip r:embed="rId2"/>
                <a:stretch>
                  <a:fillRect l="-1043" b="-1120"/>
                </a:stretch>
              </a:blipFill>
            </p:spPr>
            <p:txBody>
              <a:bodyPr/>
              <a:lstStyle/>
              <a:p>
                <a:r>
                  <a:rPr lang="zh-CN" altLang="en-US">
                    <a:noFill/>
                  </a:rPr>
                  <a:t> </a:t>
                </a:r>
              </a:p>
            </p:txBody>
          </p:sp>
        </mc:Fallback>
      </mc:AlternateContent>
      <p:pic>
        <p:nvPicPr>
          <p:cNvPr id="1026" name="Picture 2" descr="https://gss3.bdstatic.com/7Po3dSag_xI4khGkpoWK1HF6hhy/baike/w%3D268%3Bg%3D0/sign=e670358ca3014c08193b2fa332406535/574e9258d109b3de93d65c4dc6bf6c81800a4cad.jpg">
            <a:extLst>
              <a:ext uri="{FF2B5EF4-FFF2-40B4-BE49-F238E27FC236}">
                <a16:creationId xmlns:a16="http://schemas.microsoft.com/office/drawing/2014/main" id="{D1AD870B-380D-475B-974C-CAF8536478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15400" y="3999606"/>
            <a:ext cx="3113310" cy="26951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83632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6AC8B8-2713-4214-8C03-1F45AD83DDA5}"/>
              </a:ext>
            </a:extLst>
          </p:cNvPr>
          <p:cNvSpPr>
            <a:spLocks noGrp="1"/>
          </p:cNvSpPr>
          <p:nvPr>
            <p:ph type="title"/>
          </p:nvPr>
        </p:nvSpPr>
        <p:spPr/>
        <p:txBody>
          <a:bodyPr/>
          <a:lstStyle/>
          <a:p>
            <a:r>
              <a:rPr lang="en-US" altLang="zh-CN" dirty="0"/>
              <a:t>Wasserstein GAN</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63E4B2D9-B336-4DB9-982D-1973D8BD0F5D}"/>
                  </a:ext>
                </a:extLst>
              </p:cNvPr>
              <p:cNvSpPr>
                <a:spLocks noGrp="1"/>
              </p:cNvSpPr>
              <p:nvPr>
                <p:ph idx="1"/>
              </p:nvPr>
            </p:nvSpPr>
            <p:spPr/>
            <p:txBody>
              <a:bodyPr>
                <a:normAutofit lnSpcReduction="10000"/>
              </a:bodyPr>
              <a:lstStyle/>
              <a:p>
                <a:r>
                  <a:rPr lang="en-US" altLang="zh-CN" dirty="0"/>
                  <a:t>EM distance, or Wasserstein distance</a:t>
                </a:r>
              </a:p>
              <a:p>
                <a:pPr marL="0" indent="0">
                  <a:buNone/>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𝑊</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𝑃</m:t>
                              </m:r>
                            </m:e>
                            <m:sub>
                              <m:r>
                                <a:rPr lang="en-US" altLang="zh-CN" b="0" i="1" smtClean="0">
                                  <a:latin typeface="Cambria Math" panose="02040503050406030204" pitchFamily="18" charset="0"/>
                                </a:rPr>
                                <m:t>𝑟</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𝑃</m:t>
                              </m:r>
                            </m:e>
                            <m:sub>
                              <m:r>
                                <a:rPr lang="en-US" altLang="zh-CN" b="0" i="1" smtClean="0">
                                  <a:latin typeface="Cambria Math" panose="02040503050406030204" pitchFamily="18" charset="0"/>
                                </a:rPr>
                                <m:t>𝜃</m:t>
                              </m:r>
                            </m:sub>
                          </m:sSub>
                        </m:e>
                      </m:d>
                      <m:r>
                        <a:rPr lang="en-US" altLang="zh-CN" b="0" i="1" smtClean="0">
                          <a:latin typeface="Cambria Math" panose="02040503050406030204" pitchFamily="18" charset="0"/>
                        </a:rPr>
                        <m:t>=</m:t>
                      </m:r>
                      <m:func>
                        <m:funcPr>
                          <m:ctrlPr>
                            <a:rPr lang="en-US" altLang="zh-CN" b="0" i="1" smtClean="0">
                              <a:latin typeface="Cambria Math" panose="02040503050406030204" pitchFamily="18" charset="0"/>
                            </a:rPr>
                          </m:ctrlPr>
                        </m:funcPr>
                        <m:fName>
                          <m:limLow>
                            <m:limLowPr>
                              <m:ctrlPr>
                                <a:rPr lang="en-US" altLang="zh-CN" b="0" i="1" smtClean="0">
                                  <a:latin typeface="Cambria Math" panose="02040503050406030204" pitchFamily="18" charset="0"/>
                                </a:rPr>
                              </m:ctrlPr>
                            </m:limLowPr>
                            <m:e>
                              <m:r>
                                <m:rPr>
                                  <m:sty m:val="p"/>
                                </m:rPr>
                                <a:rPr lang="en-US" altLang="zh-CN" b="0" i="0" smtClean="0">
                                  <a:latin typeface="Cambria Math" panose="02040503050406030204" pitchFamily="18" charset="0"/>
                                </a:rPr>
                                <m:t>inf</m:t>
                              </m:r>
                            </m:e>
                            <m:lim>
                              <m:r>
                                <a:rPr lang="en-US" altLang="zh-CN" b="0" i="1" smtClean="0">
                                  <a:latin typeface="Cambria Math" panose="02040503050406030204" pitchFamily="18" charset="0"/>
                                </a:rPr>
                                <m:t>𝛾</m:t>
                              </m:r>
                              <m:r>
                                <a:rPr lang="en-US" altLang="zh-CN" b="0" i="1" smtClean="0">
                                  <a:latin typeface="Cambria Math" panose="02040503050406030204" pitchFamily="18" charset="0"/>
                                </a:rPr>
                                <m:t>∈</m:t>
                              </m:r>
                              <m:r>
                                <m:rPr>
                                  <m:sty m:val="p"/>
                                </m:rPr>
                                <a:rPr lang="en-US" altLang="zh-CN" b="0" i="0" smtClean="0">
                                  <a:latin typeface="Cambria Math" panose="02040503050406030204" pitchFamily="18" charset="0"/>
                                </a:rPr>
                                <m:t>Π</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𝑃</m:t>
                                      </m:r>
                                    </m:e>
                                    <m:sub>
                                      <m:r>
                                        <a:rPr lang="en-US" altLang="zh-CN" b="0" i="1" smtClean="0">
                                          <a:latin typeface="Cambria Math" panose="02040503050406030204" pitchFamily="18" charset="0"/>
                                        </a:rPr>
                                        <m:t>𝑟</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𝑃</m:t>
                                      </m:r>
                                    </m:e>
                                    <m:sub>
                                      <m:r>
                                        <a:rPr lang="en-US" altLang="zh-CN" b="0" i="1" smtClean="0">
                                          <a:latin typeface="Cambria Math" panose="02040503050406030204" pitchFamily="18" charset="0"/>
                                        </a:rPr>
                                        <m:t>𝑔</m:t>
                                      </m:r>
                                    </m:sub>
                                  </m:sSub>
                                </m:e>
                              </m:d>
                            </m:lim>
                          </m:limLow>
                        </m:fName>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𝐸</m:t>
                              </m:r>
                            </m:e>
                            <m: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𝛾</m:t>
                              </m:r>
                            </m:sub>
                          </m:sSub>
                          <m:d>
                            <m:dPr>
                              <m:begChr m:val="["/>
                              <m:endChr m:val="]"/>
                              <m:ctrlPr>
                                <a:rPr lang="en-US" altLang="zh-CN" b="0" i="1" smtClean="0">
                                  <a:latin typeface="Cambria Math" panose="02040503050406030204" pitchFamily="18" charset="0"/>
                                </a:rPr>
                              </m:ctrlPr>
                            </m:dPr>
                            <m:e>
                              <m:r>
                                <m:rPr>
                                  <m:lit/>
                                </m:rP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r>
                                <m:rPr>
                                  <m:lit/>
                                </m:rPr>
                                <a:rPr lang="en-US" altLang="zh-CN" b="0" i="1" smtClean="0">
                                  <a:latin typeface="Cambria Math" panose="02040503050406030204" pitchFamily="18" charset="0"/>
                                </a:rPr>
                                <m:t>||</m:t>
                              </m:r>
                            </m:e>
                          </m:d>
                        </m:e>
                      </m:func>
                    </m:oMath>
                  </m:oMathPara>
                </a14:m>
                <a:endParaRPr lang="en-US" altLang="zh-CN" dirty="0"/>
              </a:p>
              <a:p>
                <a:r>
                  <a:rPr lang="en-US" altLang="zh-CN" dirty="0"/>
                  <a:t>Kantorovich-Rubinstein duality</a:t>
                </a:r>
              </a:p>
              <a:p>
                <a:pPr marL="0" indent="0">
                  <a:buNone/>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𝑊</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𝑃</m:t>
                              </m:r>
                            </m:e>
                            <m:sub>
                              <m:r>
                                <a:rPr lang="en-US" altLang="zh-CN" b="0" i="1" smtClean="0">
                                  <a:latin typeface="Cambria Math" panose="02040503050406030204" pitchFamily="18" charset="0"/>
                                </a:rPr>
                                <m:t>𝑟</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𝑃</m:t>
                              </m:r>
                            </m:e>
                            <m:sub>
                              <m:r>
                                <a:rPr lang="en-US" altLang="zh-CN" b="0" i="1" smtClean="0">
                                  <a:latin typeface="Cambria Math" panose="02040503050406030204" pitchFamily="18" charset="0"/>
                                </a:rPr>
                                <m:t>𝜃</m:t>
                              </m:r>
                            </m:sub>
                          </m:sSub>
                        </m:e>
                      </m:d>
                      <m:r>
                        <a:rPr lang="en-US" altLang="zh-CN" b="0" i="1" smtClean="0">
                          <a:latin typeface="Cambria Math" panose="02040503050406030204" pitchFamily="18" charset="0"/>
                        </a:rPr>
                        <m:t>=</m:t>
                      </m:r>
                      <m:func>
                        <m:funcPr>
                          <m:ctrlPr>
                            <a:rPr lang="en-US" altLang="zh-CN" b="0" i="1" smtClean="0">
                              <a:latin typeface="Cambria Math" panose="02040503050406030204" pitchFamily="18" charset="0"/>
                            </a:rPr>
                          </m:ctrlPr>
                        </m:funcPr>
                        <m:fName>
                          <m:limLow>
                            <m:limLowPr>
                              <m:ctrlPr>
                                <a:rPr lang="en-US" altLang="zh-CN" b="0" i="1" smtClean="0">
                                  <a:latin typeface="Cambria Math" panose="02040503050406030204" pitchFamily="18" charset="0"/>
                                </a:rPr>
                              </m:ctrlPr>
                            </m:limLowPr>
                            <m:e>
                              <m:r>
                                <m:rPr>
                                  <m:sty m:val="p"/>
                                </m:rPr>
                                <a:rPr lang="en-US" altLang="zh-CN" b="0" i="0" smtClean="0">
                                  <a:latin typeface="Cambria Math" panose="02040503050406030204" pitchFamily="18" charset="0"/>
                                </a:rPr>
                                <m:t>sup</m:t>
                              </m:r>
                            </m:e>
                            <m:lim>
                              <m:r>
                                <m:rPr>
                                  <m:lit/>
                                </m:rPr>
                                <a:rPr lang="en-US" altLang="zh-CN" b="0" i="1" smtClean="0">
                                  <a:latin typeface="Cambria Math" panose="02040503050406030204" pitchFamily="18" charset="0"/>
                                </a:rPr>
                                <m:t>||</m:t>
                              </m:r>
                              <m:r>
                                <a:rPr lang="en-US" altLang="zh-CN" b="0" i="1" smtClean="0">
                                  <a:latin typeface="Cambria Math" panose="02040503050406030204" pitchFamily="18" charset="0"/>
                                </a:rPr>
                                <m:t>𝑓</m:t>
                              </m:r>
                              <m:r>
                                <m:rPr>
                                  <m:lit/>
                                </m:rP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m:rPr>
                                      <m:lit/>
                                    </m:rPr>
                                    <a:rPr lang="en-US" altLang="zh-CN" b="0" i="1" smtClean="0">
                                      <a:latin typeface="Cambria Math" panose="02040503050406030204" pitchFamily="18" charset="0"/>
                                    </a:rPr>
                                    <m:t>|</m:t>
                                  </m:r>
                                </m:e>
                                <m:sub>
                                  <m:r>
                                    <a:rPr lang="en-US" altLang="zh-CN" b="0" i="1" smtClean="0">
                                      <a:latin typeface="Cambria Math" panose="02040503050406030204" pitchFamily="18" charset="0"/>
                                    </a:rPr>
                                    <m:t>𝐿</m:t>
                                  </m:r>
                                </m:sub>
                              </m:sSub>
                              <m:r>
                                <a:rPr lang="en-US" altLang="zh-CN" b="0" i="1" smtClean="0">
                                  <a:latin typeface="Cambria Math" panose="02040503050406030204" pitchFamily="18" charset="0"/>
                                </a:rPr>
                                <m:t>≤1</m:t>
                              </m:r>
                            </m:lim>
                          </m:limLow>
                        </m:fName>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𝐸</m:t>
                              </m:r>
                            </m:e>
                            <m:sub>
                              <m:r>
                                <a:rPr lang="en-US" altLang="zh-CN" b="0" i="1" smtClean="0">
                                  <a:latin typeface="Cambria Math" panose="02040503050406030204" pitchFamily="18" charset="0"/>
                                </a:rPr>
                                <m:t>𝑥</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𝑃</m:t>
                                  </m:r>
                                </m:e>
                                <m:sub>
                                  <m:r>
                                    <a:rPr lang="en-US" altLang="zh-CN" b="0" i="1" smtClean="0">
                                      <a:latin typeface="Cambria Math" panose="02040503050406030204" pitchFamily="18" charset="0"/>
                                    </a:rPr>
                                    <m:t>𝑟</m:t>
                                  </m:r>
                                </m:sub>
                              </m:sSub>
                            </m:sub>
                          </m:sSub>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𝑓</m:t>
                              </m:r>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e>
                          </m:d>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𝐸</m:t>
                              </m:r>
                            </m:e>
                            <m:sub>
                              <m:r>
                                <a:rPr lang="en-US" altLang="zh-CN" b="0" i="1" smtClean="0">
                                  <a:latin typeface="Cambria Math" panose="02040503050406030204" pitchFamily="18" charset="0"/>
                                </a:rPr>
                                <m:t>𝑥</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𝑃</m:t>
                                  </m:r>
                                </m:e>
                                <m:sub>
                                  <m:r>
                                    <a:rPr lang="en-US" altLang="zh-CN" b="0" i="1" smtClean="0">
                                      <a:latin typeface="Cambria Math" panose="02040503050406030204" pitchFamily="18" charset="0"/>
                                    </a:rPr>
                                    <m:t>𝜃</m:t>
                                  </m:r>
                                </m:sub>
                              </m:sSub>
                            </m:sub>
                          </m:sSub>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e>
                          </m:d>
                        </m:e>
                      </m:func>
                    </m:oMath>
                  </m:oMathPara>
                </a14:m>
                <a:endParaRPr lang="en-US" altLang="zh-CN" dirty="0"/>
              </a:p>
              <a:p>
                <a:pPr lvl="1"/>
                <a:r>
                  <a:rPr lang="en-US" altLang="zh-CN" dirty="0"/>
                  <a:t>K-Lipschitz continuous – A real-valued function </a:t>
                </a:r>
                <a14:m>
                  <m:oMath xmlns:m="http://schemas.openxmlformats.org/officeDocument/2006/math">
                    <m:r>
                      <a:rPr lang="en-US" altLang="zh-CN" b="0" i="1" smtClean="0">
                        <a:latin typeface="Cambria Math" panose="02040503050406030204" pitchFamily="18" charset="0"/>
                      </a:rPr>
                      <m:t>𝑓</m:t>
                    </m:r>
                    <m:r>
                      <a:rPr lang="en-US" altLang="zh-CN" b="0" i="1" smtClean="0">
                        <a:latin typeface="Cambria Math" panose="02040503050406030204" pitchFamily="18" charset="0"/>
                      </a:rPr>
                      <m:t>:</m:t>
                    </m:r>
                    <m:r>
                      <a:rPr lang="en-US" altLang="zh-CN" b="0" i="1" smtClean="0">
                        <a:latin typeface="Cambria Math" panose="02040503050406030204" pitchFamily="18" charset="0"/>
                      </a:rPr>
                      <m:t>𝑅</m:t>
                    </m:r>
                    <m:r>
                      <a:rPr lang="en-US" altLang="zh-CN" b="0" i="1" smtClean="0">
                        <a:latin typeface="Cambria Math" panose="02040503050406030204" pitchFamily="18" charset="0"/>
                      </a:rPr>
                      <m:t>→</m:t>
                    </m:r>
                    <m:r>
                      <a:rPr lang="en-US" altLang="zh-CN" b="0" i="1" smtClean="0">
                        <a:latin typeface="Cambria Math" panose="02040503050406030204" pitchFamily="18" charset="0"/>
                      </a:rPr>
                      <m:t>𝑅</m:t>
                    </m:r>
                  </m:oMath>
                </a14:m>
                <a:r>
                  <a:rPr lang="en-US" altLang="zh-CN" dirty="0"/>
                  <a:t> is K-Lipschitz continuous (denoted as </a:t>
                </a:r>
                <a14:m>
                  <m:oMath xmlns:m="http://schemas.openxmlformats.org/officeDocument/2006/math">
                    <m:r>
                      <m:rPr>
                        <m:lit/>
                      </m:rPr>
                      <a:rPr lang="en-US" altLang="zh-CN" b="0" i="1" smtClean="0">
                        <a:latin typeface="Cambria Math" panose="02040503050406030204" pitchFamily="18" charset="0"/>
                      </a:rPr>
                      <m:t>||</m:t>
                    </m:r>
                    <m:r>
                      <a:rPr lang="en-US" altLang="zh-CN" b="0" i="1" smtClean="0">
                        <a:latin typeface="Cambria Math" panose="02040503050406030204" pitchFamily="18" charset="0"/>
                      </a:rPr>
                      <m:t>𝑓</m:t>
                    </m:r>
                    <m:r>
                      <m:rPr>
                        <m:lit/>
                      </m:rP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m:rPr>
                            <m:lit/>
                          </m:rPr>
                          <a:rPr lang="en-US" altLang="zh-CN" b="0" i="1" smtClean="0">
                            <a:latin typeface="Cambria Math" panose="02040503050406030204" pitchFamily="18" charset="0"/>
                          </a:rPr>
                          <m:t>|</m:t>
                        </m:r>
                      </m:e>
                      <m:sub>
                        <m:r>
                          <a:rPr lang="en-US" altLang="zh-CN" b="0" i="1" smtClean="0">
                            <a:latin typeface="Cambria Math" panose="02040503050406030204" pitchFamily="18" charset="0"/>
                          </a:rPr>
                          <m:t>𝐿</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𝐾</m:t>
                    </m:r>
                  </m:oMath>
                </a14:m>
                <a:r>
                  <a:rPr lang="en-US" altLang="zh-CN" dirty="0"/>
                  <a:t>) if there exists a real constant </a:t>
                </a:r>
                <a14:m>
                  <m:oMath xmlns:m="http://schemas.openxmlformats.org/officeDocument/2006/math">
                    <m:r>
                      <a:rPr lang="en-US" altLang="zh-CN" b="0" i="1" smtClean="0">
                        <a:latin typeface="Cambria Math" panose="02040503050406030204" pitchFamily="18" charset="0"/>
                      </a:rPr>
                      <m:t>𝐾</m:t>
                    </m:r>
                    <m:r>
                      <a:rPr lang="en-US" altLang="zh-CN" b="0" i="1" smtClean="0">
                        <a:latin typeface="Cambria Math" panose="02040503050406030204" pitchFamily="18" charset="0"/>
                      </a:rPr>
                      <m:t>≥0</m:t>
                    </m:r>
                  </m:oMath>
                </a14:m>
                <a:r>
                  <a:rPr lang="en-US" altLang="zh-CN" dirty="0"/>
                  <a:t> </a:t>
                </a:r>
                <a:r>
                  <a:rPr lang="en-US" altLang="zh-CN" dirty="0" err="1"/>
                  <a:t>s.t.</a:t>
                </a:r>
                <a:r>
                  <a:rPr lang="en-US" altLang="zh-CN" dirty="0"/>
                  <a:t>, for any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𝑅</m:t>
                    </m:r>
                  </m:oMath>
                </a14:m>
                <a:r>
                  <a:rPr lang="en-US" altLang="zh-CN" dirty="0"/>
                  <a:t>,</a:t>
                </a:r>
              </a:p>
              <a:p>
                <a:pPr marL="0" indent="0">
                  <a:buNone/>
                </a:pPr>
                <a14:m>
                  <m:oMathPara xmlns:m="http://schemas.openxmlformats.org/officeDocument/2006/math">
                    <m:oMathParaPr>
                      <m:jc m:val="centerGroup"/>
                    </m:oMathParaPr>
                    <m:oMath xmlns:m="http://schemas.openxmlformats.org/officeDocument/2006/math">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e>
                          </m:d>
                          <m:r>
                            <a:rPr lang="en-US" altLang="zh-CN" b="0" i="1" smtClean="0">
                              <a:latin typeface="Cambria Math" panose="02040503050406030204" pitchFamily="18" charset="0"/>
                            </a:rPr>
                            <m:t>−</m:t>
                          </m:r>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2</m:t>
                                  </m:r>
                                </m:sub>
                              </m:sSub>
                            </m:e>
                          </m:d>
                        </m:e>
                      </m:d>
                      <m:r>
                        <a:rPr lang="en-US" altLang="zh-CN" b="0" i="1" smtClean="0">
                          <a:latin typeface="Cambria Math" panose="02040503050406030204" pitchFamily="18" charset="0"/>
                        </a:rPr>
                        <m:t>≤</m:t>
                      </m:r>
                      <m:r>
                        <a:rPr lang="en-US" altLang="zh-CN" b="0" i="1" smtClean="0">
                          <a:latin typeface="Cambria Math" panose="02040503050406030204" pitchFamily="18" charset="0"/>
                        </a:rPr>
                        <m:t>𝐾</m:t>
                      </m:r>
                      <m:d>
                        <m:dPr>
                          <m:begChr m:val="|"/>
                          <m:endChr m:val="|"/>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2</m:t>
                              </m:r>
                            </m:sub>
                          </m:sSub>
                        </m:e>
                      </m:d>
                    </m:oMath>
                  </m:oMathPara>
                </a14:m>
                <a:endParaRPr lang="en-US" altLang="zh-CN" dirty="0"/>
              </a:p>
              <a:p>
                <a:r>
                  <a:rPr lang="en-US" altLang="zh-CN" dirty="0"/>
                  <a:t>It is viable to replace </a:t>
                </a:r>
                <a14:m>
                  <m:oMath xmlns:m="http://schemas.openxmlformats.org/officeDocument/2006/math">
                    <m:r>
                      <m:rPr>
                        <m:lit/>
                      </m:rPr>
                      <a:rPr lang="en-US" altLang="zh-CN" i="1">
                        <a:latin typeface="Cambria Math" panose="02040503050406030204" pitchFamily="18" charset="0"/>
                      </a:rPr>
                      <m:t>||</m:t>
                    </m:r>
                    <m:r>
                      <a:rPr lang="en-US" altLang="zh-CN" i="1">
                        <a:latin typeface="Cambria Math" panose="02040503050406030204" pitchFamily="18" charset="0"/>
                      </a:rPr>
                      <m:t>𝑓</m:t>
                    </m:r>
                    <m:r>
                      <m:rPr>
                        <m:lit/>
                      </m:rPr>
                      <a:rPr lang="en-US" altLang="zh-CN" i="1">
                        <a:latin typeface="Cambria Math" panose="02040503050406030204" pitchFamily="18" charset="0"/>
                      </a:rPr>
                      <m:t>|</m:t>
                    </m:r>
                    <m:sSub>
                      <m:sSubPr>
                        <m:ctrlPr>
                          <a:rPr lang="en-US" altLang="zh-CN" i="1">
                            <a:latin typeface="Cambria Math" panose="02040503050406030204" pitchFamily="18" charset="0"/>
                          </a:rPr>
                        </m:ctrlPr>
                      </m:sSubPr>
                      <m:e>
                        <m:r>
                          <m:rPr>
                            <m:lit/>
                          </m:rPr>
                          <a:rPr lang="en-US" altLang="zh-CN" i="1">
                            <a:latin typeface="Cambria Math" panose="02040503050406030204" pitchFamily="18" charset="0"/>
                          </a:rPr>
                          <m:t>|</m:t>
                        </m:r>
                      </m:e>
                      <m:sub>
                        <m:r>
                          <a:rPr lang="en-US" altLang="zh-CN" i="1">
                            <a:latin typeface="Cambria Math" panose="02040503050406030204" pitchFamily="18" charset="0"/>
                          </a:rPr>
                          <m:t>𝐿</m:t>
                        </m:r>
                      </m:sub>
                    </m:sSub>
                    <m:r>
                      <a:rPr lang="en-US" altLang="zh-CN" i="1">
                        <a:latin typeface="Cambria Math" panose="02040503050406030204" pitchFamily="18" charset="0"/>
                      </a:rPr>
                      <m:t>≤</m:t>
                    </m:r>
                    <m:r>
                      <a:rPr lang="en-US" altLang="zh-CN" b="0" i="1" smtClean="0">
                        <a:latin typeface="Cambria Math" panose="02040503050406030204" pitchFamily="18" charset="0"/>
                      </a:rPr>
                      <m:t>1</m:t>
                    </m:r>
                  </m:oMath>
                </a14:m>
                <a:r>
                  <a:rPr lang="zh-CN" altLang="en-US" dirty="0"/>
                  <a:t> </a:t>
                </a:r>
                <a:r>
                  <a:rPr lang="en-US" altLang="zh-CN" dirty="0"/>
                  <a:t>with </a:t>
                </a:r>
                <a14:m>
                  <m:oMath xmlns:m="http://schemas.openxmlformats.org/officeDocument/2006/math">
                    <m:r>
                      <m:rPr>
                        <m:lit/>
                      </m:rPr>
                      <a:rPr lang="en-US" altLang="zh-CN" i="1">
                        <a:latin typeface="Cambria Math" panose="02040503050406030204" pitchFamily="18" charset="0"/>
                      </a:rPr>
                      <m:t>||</m:t>
                    </m:r>
                    <m:r>
                      <a:rPr lang="en-US" altLang="zh-CN" i="1">
                        <a:latin typeface="Cambria Math" panose="02040503050406030204" pitchFamily="18" charset="0"/>
                      </a:rPr>
                      <m:t>𝑓</m:t>
                    </m:r>
                    <m:r>
                      <m:rPr>
                        <m:lit/>
                      </m:rPr>
                      <a:rPr lang="en-US" altLang="zh-CN" i="1">
                        <a:latin typeface="Cambria Math" panose="02040503050406030204" pitchFamily="18" charset="0"/>
                      </a:rPr>
                      <m:t>|</m:t>
                    </m:r>
                    <m:sSub>
                      <m:sSubPr>
                        <m:ctrlPr>
                          <a:rPr lang="en-US" altLang="zh-CN" i="1">
                            <a:latin typeface="Cambria Math" panose="02040503050406030204" pitchFamily="18" charset="0"/>
                          </a:rPr>
                        </m:ctrlPr>
                      </m:sSubPr>
                      <m:e>
                        <m:r>
                          <m:rPr>
                            <m:lit/>
                          </m:rPr>
                          <a:rPr lang="en-US" altLang="zh-CN" i="1">
                            <a:latin typeface="Cambria Math" panose="02040503050406030204" pitchFamily="18" charset="0"/>
                          </a:rPr>
                          <m:t>|</m:t>
                        </m:r>
                      </m:e>
                      <m:sub>
                        <m:r>
                          <a:rPr lang="en-US" altLang="zh-CN" i="1">
                            <a:latin typeface="Cambria Math" panose="02040503050406030204" pitchFamily="18" charset="0"/>
                          </a:rPr>
                          <m:t>𝐿</m:t>
                        </m:r>
                      </m:sub>
                    </m:sSub>
                    <m:r>
                      <a:rPr lang="en-US" altLang="zh-CN" i="1">
                        <a:latin typeface="Cambria Math" panose="02040503050406030204" pitchFamily="18" charset="0"/>
                      </a:rPr>
                      <m:t>≤</m:t>
                    </m:r>
                    <m:r>
                      <a:rPr lang="en-US" altLang="zh-CN" i="1">
                        <a:latin typeface="Cambria Math" panose="02040503050406030204" pitchFamily="18" charset="0"/>
                      </a:rPr>
                      <m:t>𝐾</m:t>
                    </m:r>
                  </m:oMath>
                </a14:m>
                <a:r>
                  <a:rPr lang="en-US" altLang="zh-CN" dirty="0"/>
                  <a:t>, and then it ends up with </a:t>
                </a:r>
                <a14:m>
                  <m:oMath xmlns:m="http://schemas.openxmlformats.org/officeDocument/2006/math">
                    <m:r>
                      <a:rPr lang="en-US" altLang="zh-CN" i="1">
                        <a:latin typeface="Cambria Math" panose="02040503050406030204" pitchFamily="18" charset="0"/>
                      </a:rPr>
                      <m:t>𝐾</m:t>
                    </m:r>
                    <m:r>
                      <a:rPr lang="en-US" altLang="zh-CN" b="0" i="1" smtClean="0">
                        <a:latin typeface="Cambria Math" panose="02040503050406030204" pitchFamily="18" charset="0"/>
                      </a:rPr>
                      <m:t>⋅</m:t>
                    </m:r>
                    <m:r>
                      <a:rPr lang="en-US" altLang="zh-CN" b="0" i="1" smtClean="0">
                        <a:latin typeface="Cambria Math" panose="02040503050406030204" pitchFamily="18" charset="0"/>
                      </a:rPr>
                      <m:t>𝑊</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𝑃</m:t>
                            </m:r>
                          </m:e>
                          <m:sub>
                            <m:r>
                              <a:rPr lang="en-US" altLang="zh-CN" b="0" i="1" smtClean="0">
                                <a:latin typeface="Cambria Math" panose="02040503050406030204" pitchFamily="18" charset="0"/>
                              </a:rPr>
                              <m:t>𝑟</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𝑃</m:t>
                            </m:r>
                          </m:e>
                          <m:sub>
                            <m:r>
                              <a:rPr lang="en-US" altLang="zh-CN" b="0" i="1" smtClean="0">
                                <a:latin typeface="Cambria Math" panose="02040503050406030204" pitchFamily="18" charset="0"/>
                              </a:rPr>
                              <m:t>𝑔</m:t>
                            </m:r>
                          </m:sub>
                        </m:sSub>
                      </m:e>
                    </m:d>
                  </m:oMath>
                </a14:m>
                <a:r>
                  <a:rPr lang="en-US" altLang="zh-CN" dirty="0"/>
                  <a:t>.</a:t>
                </a:r>
                <a:endParaRPr lang="zh-CN" altLang="en-US" dirty="0"/>
              </a:p>
            </p:txBody>
          </p:sp>
        </mc:Choice>
        <mc:Fallback xmlns="">
          <p:sp>
            <p:nvSpPr>
              <p:cNvPr id="3" name="内容占位符 2">
                <a:extLst>
                  <a:ext uri="{FF2B5EF4-FFF2-40B4-BE49-F238E27FC236}">
                    <a16:creationId xmlns:a16="http://schemas.microsoft.com/office/drawing/2014/main" id="{63E4B2D9-B336-4DB9-982D-1973D8BD0F5D}"/>
                  </a:ext>
                </a:extLst>
              </p:cNvPr>
              <p:cNvSpPr>
                <a:spLocks noGrp="1" noRot="1" noChangeAspect="1" noMove="1" noResize="1" noEditPoints="1" noAdjustHandles="1" noChangeArrowheads="1" noChangeShapeType="1" noTextEdit="1"/>
              </p:cNvSpPr>
              <p:nvPr>
                <p:ph idx="1"/>
              </p:nvPr>
            </p:nvSpPr>
            <p:spPr>
              <a:blipFill>
                <a:blip r:embed="rId2"/>
                <a:stretch>
                  <a:fillRect l="-1043" t="-3221" b="-308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8366654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98B622C-3049-4933-A6DB-72F3ACB0847D}"/>
              </a:ext>
            </a:extLst>
          </p:cNvPr>
          <p:cNvSpPr>
            <a:spLocks noGrp="1"/>
          </p:cNvSpPr>
          <p:nvPr>
            <p:ph type="title"/>
          </p:nvPr>
        </p:nvSpPr>
        <p:spPr/>
        <p:txBody>
          <a:bodyPr/>
          <a:lstStyle/>
          <a:p>
            <a:r>
              <a:rPr lang="en-US" altLang="zh-CN" dirty="0"/>
              <a:t>Wasserstein GAN (2)</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9FD308DC-0C49-4E8C-B409-3540A3B05401}"/>
                  </a:ext>
                </a:extLst>
              </p:cNvPr>
              <p:cNvSpPr>
                <a:spLocks noGrp="1"/>
              </p:cNvSpPr>
              <p:nvPr>
                <p:ph idx="1"/>
              </p:nvPr>
            </p:nvSpPr>
            <p:spPr/>
            <p:txBody>
              <a:bodyPr/>
              <a:lstStyle/>
              <a:p>
                <a:pPr marL="0" indent="0">
                  <a:buNone/>
                </a:pPr>
                <a14:m>
                  <m:oMathPara xmlns:m="http://schemas.openxmlformats.org/officeDocument/2006/math">
                    <m:oMathParaPr>
                      <m:jc m:val="centerGroup"/>
                    </m:oMathParaPr>
                    <m:oMath xmlns:m="http://schemas.openxmlformats.org/officeDocument/2006/math">
                      <m:r>
                        <a:rPr lang="en-US" altLang="zh-CN" i="1" smtClean="0">
                          <a:latin typeface="Cambria Math" panose="02040503050406030204" pitchFamily="18" charset="0"/>
                        </a:rPr>
                        <m:t>𝑊</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𝑃</m:t>
                              </m:r>
                            </m:e>
                            <m:sub>
                              <m:r>
                                <a:rPr lang="en-US" altLang="zh-CN" i="1">
                                  <a:latin typeface="Cambria Math" panose="02040503050406030204" pitchFamily="18" charset="0"/>
                                </a:rPr>
                                <m:t>𝑟</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𝑃</m:t>
                              </m:r>
                            </m:e>
                            <m:sub>
                              <m:r>
                                <a:rPr lang="en-US" altLang="zh-CN" i="1">
                                  <a:latin typeface="Cambria Math" panose="02040503050406030204" pitchFamily="18" charset="0"/>
                                </a:rPr>
                                <m:t>𝜃</m:t>
                              </m:r>
                            </m:sub>
                          </m:sSub>
                        </m:e>
                      </m:d>
                      <m:r>
                        <a:rPr lang="en-US" altLang="zh-CN" i="1">
                          <a:latin typeface="Cambria Math" panose="02040503050406030204" pitchFamily="18" charset="0"/>
                        </a:rPr>
                        <m:t>=</m:t>
                      </m:r>
                      <m:func>
                        <m:funcPr>
                          <m:ctrlPr>
                            <a:rPr lang="en-US" altLang="zh-CN" i="1">
                              <a:latin typeface="Cambria Math" panose="02040503050406030204" pitchFamily="18" charset="0"/>
                            </a:rPr>
                          </m:ctrlPr>
                        </m:funcPr>
                        <m:fName>
                          <m:limLow>
                            <m:limLowPr>
                              <m:ctrlPr>
                                <a:rPr lang="en-US" altLang="zh-CN" i="1">
                                  <a:latin typeface="Cambria Math" panose="02040503050406030204" pitchFamily="18" charset="0"/>
                                </a:rPr>
                              </m:ctrlPr>
                            </m:limLowPr>
                            <m:e>
                              <m:r>
                                <m:rPr>
                                  <m:sty m:val="p"/>
                                </m:rPr>
                                <a:rPr lang="en-US" altLang="zh-CN">
                                  <a:latin typeface="Cambria Math" panose="02040503050406030204" pitchFamily="18" charset="0"/>
                                </a:rPr>
                                <m:t>sup</m:t>
                              </m:r>
                            </m:e>
                            <m:lim>
                              <m:r>
                                <m:rPr>
                                  <m:lit/>
                                </m:rPr>
                                <a:rPr lang="en-US" altLang="zh-CN" i="1">
                                  <a:latin typeface="Cambria Math" panose="02040503050406030204" pitchFamily="18" charset="0"/>
                                </a:rPr>
                                <m:t>||</m:t>
                              </m:r>
                              <m:r>
                                <a:rPr lang="en-US" altLang="zh-CN" i="1">
                                  <a:latin typeface="Cambria Math" panose="02040503050406030204" pitchFamily="18" charset="0"/>
                                </a:rPr>
                                <m:t>𝑓</m:t>
                              </m:r>
                              <m:r>
                                <m:rPr>
                                  <m:lit/>
                                </m:rPr>
                                <a:rPr lang="en-US" altLang="zh-CN" i="1">
                                  <a:latin typeface="Cambria Math" panose="02040503050406030204" pitchFamily="18" charset="0"/>
                                </a:rPr>
                                <m:t>|</m:t>
                              </m:r>
                              <m:sSub>
                                <m:sSubPr>
                                  <m:ctrlPr>
                                    <a:rPr lang="en-US" altLang="zh-CN" i="1">
                                      <a:latin typeface="Cambria Math" panose="02040503050406030204" pitchFamily="18" charset="0"/>
                                    </a:rPr>
                                  </m:ctrlPr>
                                </m:sSubPr>
                                <m:e>
                                  <m:r>
                                    <m:rPr>
                                      <m:lit/>
                                    </m:rPr>
                                    <a:rPr lang="en-US" altLang="zh-CN" i="1">
                                      <a:latin typeface="Cambria Math" panose="02040503050406030204" pitchFamily="18" charset="0"/>
                                    </a:rPr>
                                    <m:t>|</m:t>
                                  </m:r>
                                </m:e>
                                <m:sub>
                                  <m:r>
                                    <a:rPr lang="en-US" altLang="zh-CN" i="1">
                                      <a:latin typeface="Cambria Math" panose="02040503050406030204" pitchFamily="18" charset="0"/>
                                    </a:rPr>
                                    <m:t>𝐿</m:t>
                                  </m:r>
                                </m:sub>
                              </m:sSub>
                              <m:r>
                                <a:rPr lang="en-US" altLang="zh-CN" i="1">
                                  <a:latin typeface="Cambria Math" panose="02040503050406030204" pitchFamily="18" charset="0"/>
                                </a:rPr>
                                <m:t>≤</m:t>
                              </m:r>
                              <m:r>
                                <a:rPr lang="en-US" altLang="zh-CN" b="0" i="1" smtClean="0">
                                  <a:latin typeface="Cambria Math" panose="02040503050406030204" pitchFamily="18" charset="0"/>
                                </a:rPr>
                                <m:t>1</m:t>
                              </m:r>
                            </m:lim>
                          </m:limLow>
                        </m:fName>
                        <m:e>
                          <m:sSub>
                            <m:sSubPr>
                              <m:ctrlPr>
                                <a:rPr lang="en-US" altLang="zh-CN" i="1">
                                  <a:latin typeface="Cambria Math" panose="02040503050406030204" pitchFamily="18" charset="0"/>
                                </a:rPr>
                              </m:ctrlPr>
                            </m:sSubPr>
                            <m:e>
                              <m:r>
                                <a:rPr lang="en-US" altLang="zh-CN" i="1">
                                  <a:latin typeface="Cambria Math" panose="02040503050406030204" pitchFamily="18" charset="0"/>
                                </a:rPr>
                                <m:t>𝐸</m:t>
                              </m:r>
                            </m:e>
                            <m:sub>
                              <m:r>
                                <a:rPr lang="en-US" altLang="zh-CN" i="1">
                                  <a:latin typeface="Cambria Math" panose="02040503050406030204" pitchFamily="18" charset="0"/>
                                </a:rPr>
                                <m:t>𝑥</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𝑃</m:t>
                                  </m:r>
                                </m:e>
                                <m:sub>
                                  <m:r>
                                    <a:rPr lang="en-US" altLang="zh-CN" i="1">
                                      <a:latin typeface="Cambria Math" panose="02040503050406030204" pitchFamily="18" charset="0"/>
                                    </a:rPr>
                                    <m:t>𝑟</m:t>
                                  </m:r>
                                </m:sub>
                              </m:sSub>
                            </m:sub>
                          </m:sSub>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𝑓</m:t>
                              </m:r>
                              <m:r>
                                <a:rPr lang="en-US" altLang="zh-CN" i="1">
                                  <a:latin typeface="Cambria Math" panose="02040503050406030204" pitchFamily="18" charset="0"/>
                                </a:rPr>
                                <m:t>(</m:t>
                              </m:r>
                              <m:r>
                                <a:rPr lang="en-US" altLang="zh-CN" i="1">
                                  <a:latin typeface="Cambria Math" panose="02040503050406030204" pitchFamily="18" charset="0"/>
                                </a:rPr>
                                <m:t>𝑥</m:t>
                              </m:r>
                              <m:r>
                                <a:rPr lang="en-US" altLang="zh-CN" i="1">
                                  <a:latin typeface="Cambria Math" panose="02040503050406030204" pitchFamily="18" charset="0"/>
                                </a:rPr>
                                <m:t>)</m:t>
                              </m:r>
                            </m:e>
                          </m:d>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𝐸</m:t>
                              </m:r>
                            </m:e>
                            <m:sub>
                              <m:r>
                                <a:rPr lang="en-US" altLang="zh-CN" i="1">
                                  <a:latin typeface="Cambria Math" panose="02040503050406030204" pitchFamily="18" charset="0"/>
                                </a:rPr>
                                <m:t>𝑥</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𝑃</m:t>
                                  </m:r>
                                </m:e>
                                <m:sub>
                                  <m:r>
                                    <a:rPr lang="en-US" altLang="zh-CN" i="1">
                                      <a:latin typeface="Cambria Math" panose="02040503050406030204" pitchFamily="18" charset="0"/>
                                    </a:rPr>
                                    <m:t>𝜃</m:t>
                                  </m:r>
                                </m:sub>
                              </m:sSub>
                            </m:sub>
                          </m:sSub>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e>
                          </m:d>
                        </m:e>
                      </m:func>
                    </m:oMath>
                  </m:oMathPara>
                </a14:m>
                <a:endParaRPr lang="en-US" altLang="zh-CN" dirty="0"/>
              </a:p>
              <a:p>
                <a:r>
                  <a:rPr lang="en-US" altLang="zh-CN" dirty="0"/>
                  <a:t>If there exists a parameterized family of functions </a:t>
                </a:r>
                <a14:m>
                  <m:oMath xmlns:m="http://schemas.openxmlformats.org/officeDocument/2006/math">
                    <m:sSub>
                      <m:sSubPr>
                        <m:ctrlPr>
                          <a:rPr lang="en-US" altLang="zh-CN" b="0" i="1" smtClean="0">
                            <a:latin typeface="Cambria Math" panose="02040503050406030204" pitchFamily="18" charset="0"/>
                          </a:rPr>
                        </m:ctrlPr>
                      </m:sSubPr>
                      <m:e>
                        <m:d>
                          <m:dPr>
                            <m:begChr m:val="{"/>
                            <m:endChr m:val="}"/>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𝑤</m:t>
                                </m:r>
                              </m:sub>
                            </m:sSub>
                          </m:e>
                        </m:d>
                      </m:e>
                      <m:sub>
                        <m:r>
                          <a:rPr lang="en-US" altLang="zh-CN" b="0" i="1" smtClean="0">
                            <a:latin typeface="Cambria Math" panose="02040503050406030204" pitchFamily="18" charset="0"/>
                          </a:rPr>
                          <m:t>𝑤</m:t>
                        </m:r>
                        <m:r>
                          <a:rPr lang="en-US" altLang="zh-CN" b="0" i="1" smtClean="0">
                            <a:latin typeface="Cambria Math" panose="02040503050406030204" pitchFamily="18" charset="0"/>
                          </a:rPr>
                          <m:t>∈</m:t>
                        </m:r>
                        <m:r>
                          <a:rPr lang="en-US" altLang="zh-CN" b="0" i="1" smtClean="0">
                            <a:latin typeface="Cambria Math" panose="02040503050406030204" pitchFamily="18" charset="0"/>
                          </a:rPr>
                          <m:t>𝑊</m:t>
                        </m:r>
                      </m:sub>
                    </m:sSub>
                  </m:oMath>
                </a14:m>
                <a:r>
                  <a:rPr lang="zh-CN" altLang="en-US" dirty="0"/>
                  <a:t> </a:t>
                </a:r>
                <a:r>
                  <a:rPr lang="en-US" altLang="zh-CN" dirty="0"/>
                  <a:t>that are all K-Lipschitz for some </a:t>
                </a:r>
                <a14:m>
                  <m:oMath xmlns:m="http://schemas.openxmlformats.org/officeDocument/2006/math">
                    <m:r>
                      <a:rPr lang="en-US" altLang="zh-CN" b="0" i="1" smtClean="0">
                        <a:latin typeface="Cambria Math" panose="02040503050406030204" pitchFamily="18" charset="0"/>
                      </a:rPr>
                      <m:t>𝐾</m:t>
                    </m:r>
                  </m:oMath>
                </a14:m>
                <a:r>
                  <a:rPr lang="en-US" altLang="zh-CN" dirty="0"/>
                  <a:t>, the problem is then become</a:t>
                </a:r>
              </a:p>
              <a:p>
                <a:pPr marL="0" indent="0">
                  <a:buNone/>
                </a:pPr>
                <a14:m>
                  <m:oMathPara xmlns:m="http://schemas.openxmlformats.org/officeDocument/2006/math">
                    <m:oMathParaPr>
                      <m:jc m:val="centerGroup"/>
                    </m:oMathParaPr>
                    <m:oMath xmlns:m="http://schemas.openxmlformats.org/officeDocument/2006/math">
                      <m:func>
                        <m:funcPr>
                          <m:ctrlPr>
                            <a:rPr lang="en-US" altLang="zh-CN" b="0" i="1" smtClean="0">
                              <a:latin typeface="Cambria Math" panose="02040503050406030204" pitchFamily="18" charset="0"/>
                            </a:rPr>
                          </m:ctrlPr>
                        </m:funcPr>
                        <m:fName>
                          <m:limLow>
                            <m:limLowPr>
                              <m:ctrlPr>
                                <a:rPr lang="en-US" altLang="zh-CN" b="0" i="1" smtClean="0">
                                  <a:latin typeface="Cambria Math" panose="02040503050406030204" pitchFamily="18" charset="0"/>
                                </a:rPr>
                              </m:ctrlPr>
                            </m:limLowPr>
                            <m:e>
                              <m:r>
                                <m:rPr>
                                  <m:sty m:val="p"/>
                                </m:rPr>
                                <a:rPr lang="en-US" altLang="zh-CN" b="0" i="0" smtClean="0">
                                  <a:latin typeface="Cambria Math" panose="02040503050406030204" pitchFamily="18" charset="0"/>
                                </a:rPr>
                                <m:t>max</m:t>
                              </m:r>
                            </m:e>
                            <m:lim>
                              <m:r>
                                <a:rPr lang="en-US" altLang="zh-CN" b="0" i="1" smtClean="0">
                                  <a:latin typeface="Cambria Math" panose="02040503050406030204" pitchFamily="18" charset="0"/>
                                </a:rPr>
                                <m:t>𝑤</m:t>
                              </m:r>
                              <m:r>
                                <a:rPr lang="en-US" altLang="zh-CN" b="0" i="1" smtClean="0">
                                  <a:latin typeface="Cambria Math" panose="02040503050406030204" pitchFamily="18" charset="0"/>
                                </a:rPr>
                                <m:t>∈</m:t>
                              </m:r>
                              <m:r>
                                <a:rPr lang="en-US" altLang="zh-CN" b="0" i="1" smtClean="0">
                                  <a:latin typeface="Cambria Math" panose="02040503050406030204" pitchFamily="18" charset="0"/>
                                </a:rPr>
                                <m:t>𝑊</m:t>
                              </m:r>
                            </m:lim>
                          </m:limLow>
                        </m:fName>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𝐸</m:t>
                              </m:r>
                            </m:e>
                            <m:sub>
                              <m:r>
                                <a:rPr lang="en-US" altLang="zh-CN" b="0" i="1" smtClean="0">
                                  <a:latin typeface="Cambria Math" panose="02040503050406030204" pitchFamily="18" charset="0"/>
                                </a:rPr>
                                <m:t>𝑥</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𝑃</m:t>
                                  </m:r>
                                </m:e>
                                <m:sub>
                                  <m:r>
                                    <a:rPr lang="en-US" altLang="zh-CN" b="0" i="1" smtClean="0">
                                      <a:latin typeface="Cambria Math" panose="02040503050406030204" pitchFamily="18" charset="0"/>
                                    </a:rPr>
                                    <m:t>𝑟</m:t>
                                  </m:r>
                                </m:sub>
                              </m:sSub>
                            </m:sub>
                          </m:sSub>
                          <m:d>
                            <m:dPr>
                              <m:begChr m:val="["/>
                              <m:endChr m:val="]"/>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𝑤</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e>
                          </m:d>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𝐸</m:t>
                              </m:r>
                            </m:e>
                            <m:sub>
                              <m:r>
                                <a:rPr lang="en-US" altLang="zh-CN" b="0" i="1" smtClean="0">
                                  <a:latin typeface="Cambria Math" panose="02040503050406030204" pitchFamily="18" charset="0"/>
                                </a:rPr>
                                <m:t>𝑧</m:t>
                              </m:r>
                              <m:r>
                                <a:rPr lang="en-US" altLang="zh-CN" b="0" i="1" smtClean="0">
                                  <a:latin typeface="Cambria Math" panose="02040503050406030204" pitchFamily="18" charset="0"/>
                                </a:rPr>
                                <m:t>∼</m:t>
                              </m:r>
                              <m:r>
                                <a:rPr lang="en-US" altLang="zh-CN" b="0" i="1" smtClean="0">
                                  <a:latin typeface="Cambria Math" panose="02040503050406030204" pitchFamily="18" charset="0"/>
                                </a:rPr>
                                <m:t>𝑝</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𝑧</m:t>
                                  </m:r>
                                </m:e>
                              </m:d>
                            </m:sub>
                          </m:sSub>
                          <m:d>
                            <m:dPr>
                              <m:begChr m:val="["/>
                              <m:endChr m:val="]"/>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𝑤</m:t>
                                  </m:r>
                                </m:sub>
                              </m:sSub>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𝑔</m:t>
                                      </m:r>
                                    </m:e>
                                    <m:sub>
                                      <m:r>
                                        <a:rPr lang="en-US" altLang="zh-CN" b="0" i="1" smtClean="0">
                                          <a:latin typeface="Cambria Math" panose="02040503050406030204" pitchFamily="18" charset="0"/>
                                        </a:rPr>
                                        <m:t>𝜃</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𝑧</m:t>
                                      </m:r>
                                    </m:e>
                                  </m:d>
                                </m:e>
                              </m:d>
                            </m:e>
                          </m:d>
                        </m:e>
                      </m:func>
                    </m:oMath>
                  </m:oMathPara>
                </a14:m>
                <a:endParaRPr lang="en-US" altLang="zh-CN" dirty="0"/>
              </a:p>
              <a:p>
                <a:r>
                  <a:rPr lang="en-US" altLang="zh-CN" dirty="0"/>
                  <a:t>Intuitionally, differentiating </a:t>
                </a:r>
                <a14:m>
                  <m:oMath xmlns:m="http://schemas.openxmlformats.org/officeDocument/2006/math">
                    <m:r>
                      <a:rPr lang="en-US" altLang="zh-CN" b="0" i="1" smtClean="0">
                        <a:latin typeface="Cambria Math" panose="02040503050406030204" pitchFamily="18" charset="0"/>
                      </a:rPr>
                      <m:t>𝑊</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𝑃</m:t>
                            </m:r>
                          </m:e>
                          <m:sub>
                            <m:r>
                              <a:rPr lang="en-US" altLang="zh-CN" b="0" i="1" smtClean="0">
                                <a:latin typeface="Cambria Math" panose="02040503050406030204" pitchFamily="18" charset="0"/>
                              </a:rPr>
                              <m:t>𝑟</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𝑃</m:t>
                            </m:r>
                          </m:e>
                          <m:sub>
                            <m:r>
                              <a:rPr lang="en-US" altLang="zh-CN" b="0" i="1" smtClean="0">
                                <a:latin typeface="Cambria Math" panose="02040503050406030204" pitchFamily="18" charset="0"/>
                              </a:rPr>
                              <m:t>𝜃</m:t>
                            </m:r>
                          </m:sub>
                        </m:sSub>
                      </m:e>
                    </m:d>
                  </m:oMath>
                </a14:m>
                <a:r>
                  <a:rPr lang="zh-CN" altLang="en-US" dirty="0"/>
                  <a:t> </a:t>
                </a:r>
                <a:r>
                  <a:rPr lang="en-US" altLang="zh-CN" dirty="0"/>
                  <a:t>by BP via estimating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𝐸</m:t>
                        </m:r>
                      </m:e>
                      <m:sub>
                        <m:r>
                          <a:rPr lang="en-US" altLang="zh-CN" b="0" i="1" smtClean="0">
                            <a:latin typeface="Cambria Math" panose="02040503050406030204" pitchFamily="18" charset="0"/>
                          </a:rPr>
                          <m:t>𝑧</m:t>
                        </m:r>
                        <m:r>
                          <a:rPr lang="en-US" altLang="zh-CN" b="0" i="1" smtClean="0">
                            <a:latin typeface="Cambria Math" panose="02040503050406030204" pitchFamily="18" charset="0"/>
                          </a:rPr>
                          <m:t>∼</m:t>
                        </m:r>
                        <m:r>
                          <a:rPr lang="en-US" altLang="zh-CN" b="0" i="1" smtClean="0">
                            <a:latin typeface="Cambria Math" panose="02040503050406030204" pitchFamily="18" charset="0"/>
                          </a:rPr>
                          <m:t>𝑝</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𝑧</m:t>
                            </m:r>
                          </m:e>
                        </m:d>
                        <m:d>
                          <m:dPr>
                            <m:begChr m:val="["/>
                            <m:endChr m:val="]"/>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m:rPr>
                                    <m:sty m:val="p"/>
                                  </m:rPr>
                                  <a:rPr lang="en-US" altLang="zh-CN" b="0" i="0" smtClean="0">
                                    <a:latin typeface="Cambria Math" panose="02040503050406030204" pitchFamily="18" charset="0"/>
                                  </a:rPr>
                                  <m:t>∇</m:t>
                                </m:r>
                              </m:e>
                              <m:sub>
                                <m:r>
                                  <a:rPr lang="en-US" altLang="zh-CN" b="0" i="1" smtClean="0">
                                    <a:latin typeface="Cambria Math" panose="02040503050406030204" pitchFamily="18" charset="0"/>
                                  </a:rPr>
                                  <m:t>𝜃</m:t>
                                </m:r>
                              </m:sub>
                            </m:s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𝑤</m:t>
                                </m:r>
                              </m:sub>
                            </m:sSub>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𝑔</m:t>
                                    </m:r>
                                  </m:e>
                                  <m:sub>
                                    <m:r>
                                      <a:rPr lang="en-US" altLang="zh-CN" b="0" i="1" smtClean="0">
                                        <a:latin typeface="Cambria Math" panose="02040503050406030204" pitchFamily="18" charset="0"/>
                                      </a:rPr>
                                      <m:t>𝜃</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𝑧</m:t>
                                    </m:r>
                                  </m:e>
                                </m:d>
                              </m:e>
                            </m:d>
                          </m:e>
                        </m:d>
                      </m:sub>
                    </m:sSub>
                  </m:oMath>
                </a14:m>
                <a:r>
                  <a:rPr lang="zh-CN" altLang="en-US" dirty="0"/>
                  <a:t> </a:t>
                </a:r>
                <a:r>
                  <a:rPr lang="en-US" altLang="zh-CN" dirty="0"/>
                  <a:t>is possible.</a:t>
                </a:r>
                <a:endParaRPr lang="zh-CN" altLang="en-US" dirty="0"/>
              </a:p>
            </p:txBody>
          </p:sp>
        </mc:Choice>
        <mc:Fallback xmlns="">
          <p:sp>
            <p:nvSpPr>
              <p:cNvPr id="3" name="内容占位符 2">
                <a:extLst>
                  <a:ext uri="{FF2B5EF4-FFF2-40B4-BE49-F238E27FC236}">
                    <a16:creationId xmlns:a16="http://schemas.microsoft.com/office/drawing/2014/main" id="{9FD308DC-0C49-4E8C-B409-3540A3B05401}"/>
                  </a:ext>
                </a:extLst>
              </p:cNvPr>
              <p:cNvSpPr>
                <a:spLocks noGrp="1" noRot="1" noChangeAspect="1" noMove="1" noResize="1" noEditPoints="1" noAdjustHandles="1" noChangeArrowheads="1" noChangeShapeType="1" noTextEdit="1"/>
              </p:cNvSpPr>
              <p:nvPr>
                <p:ph idx="1"/>
              </p:nvPr>
            </p:nvSpPr>
            <p:spPr>
              <a:blipFill>
                <a:blip r:embed="rId2"/>
                <a:stretch>
                  <a:fillRect l="-104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63312008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E8E63F-DAEB-4FE6-91DF-4D63FDA0EF3B}"/>
              </a:ext>
            </a:extLst>
          </p:cNvPr>
          <p:cNvSpPr>
            <a:spLocks noGrp="1"/>
          </p:cNvSpPr>
          <p:nvPr>
            <p:ph type="title"/>
          </p:nvPr>
        </p:nvSpPr>
        <p:spPr/>
        <p:txBody>
          <a:bodyPr/>
          <a:lstStyle/>
          <a:p>
            <a:r>
              <a:rPr lang="en-US" altLang="zh-CN" dirty="0"/>
              <a:t>Wasserstein GAN (3)</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FB99EAFB-7E75-4AAD-B39D-6F92434C36AB}"/>
                  </a:ext>
                </a:extLst>
              </p:cNvPr>
              <p:cNvSpPr>
                <a:spLocks noGrp="1"/>
              </p:cNvSpPr>
              <p:nvPr>
                <p:ph idx="1"/>
              </p:nvPr>
            </p:nvSpPr>
            <p:spPr/>
            <p:txBody>
              <a:bodyPr>
                <a:normAutofit/>
              </a:bodyPr>
              <a:lstStyle/>
              <a:p>
                <a:r>
                  <a:rPr lang="en-US" altLang="zh-CN" dirty="0"/>
                  <a:t>Theorem 3.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𝑃</m:t>
                        </m:r>
                      </m:e>
                      <m:sub>
                        <m:r>
                          <a:rPr lang="en-US" altLang="zh-CN" i="1">
                            <a:latin typeface="Cambria Math" panose="02040503050406030204" pitchFamily="18" charset="0"/>
                          </a:rPr>
                          <m:t>𝑟</m:t>
                        </m:r>
                      </m:sub>
                    </m:sSub>
                  </m:oMath>
                </a14:m>
                <a:r>
                  <a:rPr lang="zh-CN" altLang="en-US" dirty="0"/>
                  <a:t> </a:t>
                </a:r>
                <a:r>
                  <a:rPr lang="en-US" altLang="zh-CN" dirty="0"/>
                  <a:t>is any distribution.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𝑃</m:t>
                        </m:r>
                      </m:e>
                      <m:sub>
                        <m:r>
                          <a:rPr lang="en-US" altLang="zh-CN" i="1">
                            <a:latin typeface="Cambria Math" panose="02040503050406030204" pitchFamily="18" charset="0"/>
                          </a:rPr>
                          <m:t>𝜃</m:t>
                        </m:r>
                      </m:sub>
                    </m:sSub>
                  </m:oMath>
                </a14:m>
                <a:r>
                  <a:rPr lang="zh-CN" altLang="en-US" dirty="0"/>
                  <a:t> </a:t>
                </a:r>
                <a:r>
                  <a:rPr lang="en-US" altLang="zh-CN" dirty="0"/>
                  <a:t>is the distribution of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𝑔</m:t>
                        </m:r>
                      </m:e>
                      <m:sub>
                        <m:r>
                          <a:rPr lang="en-US" altLang="zh-CN" i="1">
                            <a:latin typeface="Cambria Math" panose="02040503050406030204" pitchFamily="18" charset="0"/>
                          </a:rPr>
                          <m:t>𝜃</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𝑧</m:t>
                        </m:r>
                      </m:e>
                    </m:d>
                  </m:oMath>
                </a14:m>
                <a:r>
                  <a:rPr lang="zh-CN" altLang="en-US" dirty="0"/>
                  <a:t> </a:t>
                </a:r>
                <a:r>
                  <a:rPr lang="en-US" altLang="zh-CN" dirty="0"/>
                  <a:t>with </a:t>
                </a:r>
                <a14:m>
                  <m:oMath xmlns:m="http://schemas.openxmlformats.org/officeDocument/2006/math">
                    <m:r>
                      <a:rPr lang="en-US" altLang="zh-CN" i="1">
                        <a:latin typeface="Cambria Math" panose="02040503050406030204" pitchFamily="18" charset="0"/>
                      </a:rPr>
                      <m:t>𝑧</m:t>
                    </m:r>
                  </m:oMath>
                </a14:m>
                <a:r>
                  <a:rPr lang="zh-CN" altLang="en-US" dirty="0"/>
                  <a:t> </a:t>
                </a:r>
                <a:r>
                  <a:rPr lang="en-US" altLang="zh-CN" dirty="0"/>
                  <a:t>a </a:t>
                </a:r>
                <a:r>
                  <a:rPr lang="en-US" altLang="zh-CN" dirty="0" err="1"/>
                  <a:t>r.v.</a:t>
                </a:r>
                <a:r>
                  <a:rPr lang="en-US" altLang="zh-CN" dirty="0"/>
                  <a:t> with density </a:t>
                </a:r>
                <a14:m>
                  <m:oMath xmlns:m="http://schemas.openxmlformats.org/officeDocument/2006/math">
                    <m:r>
                      <a:rPr lang="en-US" altLang="zh-CN" i="1">
                        <a:latin typeface="Cambria Math" panose="02040503050406030204" pitchFamily="18" charset="0"/>
                      </a:rPr>
                      <m:t>𝑝</m:t>
                    </m:r>
                  </m:oMath>
                </a14:m>
                <a:r>
                  <a:rPr lang="zh-CN" altLang="en-US" dirty="0"/>
                  <a:t> </a:t>
                </a:r>
                <a:r>
                  <a:rPr lang="en-US" altLang="zh-CN" dirty="0"/>
                  <a:t>and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𝑔</m:t>
                        </m:r>
                      </m:e>
                      <m:sub>
                        <m:r>
                          <a:rPr lang="en-US" altLang="zh-CN" i="1">
                            <a:latin typeface="Cambria Math" panose="02040503050406030204" pitchFamily="18" charset="0"/>
                          </a:rPr>
                          <m:t>𝜃</m:t>
                        </m:r>
                      </m:sub>
                    </m:sSub>
                  </m:oMath>
                </a14:m>
                <a:r>
                  <a:rPr lang="zh-CN" altLang="en-US" dirty="0"/>
                  <a:t> </a:t>
                </a:r>
                <a:r>
                  <a:rPr lang="en-US" altLang="zh-CN" dirty="0"/>
                  <a:t>a function. Then, there is a solution </a:t>
                </a:r>
                <a14:m>
                  <m:oMath xmlns:m="http://schemas.openxmlformats.org/officeDocument/2006/math">
                    <m:r>
                      <a:rPr lang="en-US" altLang="zh-CN" i="1">
                        <a:latin typeface="Cambria Math" panose="02040503050406030204" pitchFamily="18" charset="0"/>
                      </a:rPr>
                      <m:t>𝑓</m:t>
                    </m:r>
                    <m:r>
                      <a:rPr lang="en-US" altLang="zh-CN" i="1">
                        <a:latin typeface="Cambria Math" panose="02040503050406030204" pitchFamily="18" charset="0"/>
                      </a:rPr>
                      <m:t>:</m:t>
                    </m:r>
                    <m:r>
                      <a:rPr lang="en-US" altLang="zh-CN" i="1">
                        <a:latin typeface="Cambria Math" panose="02040503050406030204" pitchFamily="18" charset="0"/>
                      </a:rPr>
                      <m:t>𝑋</m:t>
                    </m:r>
                    <m:r>
                      <a:rPr lang="en-US" altLang="zh-CN" i="1">
                        <a:latin typeface="Cambria Math" panose="02040503050406030204" pitchFamily="18" charset="0"/>
                      </a:rPr>
                      <m:t>→</m:t>
                    </m:r>
                    <m:r>
                      <a:rPr lang="en-US" altLang="zh-CN" i="1">
                        <a:latin typeface="Cambria Math" panose="02040503050406030204" pitchFamily="18" charset="0"/>
                      </a:rPr>
                      <m:t>𝑅</m:t>
                    </m:r>
                  </m:oMath>
                </a14:m>
                <a:r>
                  <a:rPr lang="zh-CN" altLang="en-US" dirty="0"/>
                  <a:t> </a:t>
                </a:r>
                <a:r>
                  <a:rPr lang="en-US" altLang="zh-CN" dirty="0"/>
                  <a:t>to the problem</a:t>
                </a:r>
              </a:p>
              <a:p>
                <a:pPr marL="0" indent="0">
                  <a:buNone/>
                </a:pPr>
                <a14:m>
                  <m:oMathPara xmlns:m="http://schemas.openxmlformats.org/officeDocument/2006/math">
                    <m:oMathParaPr>
                      <m:jc m:val="centerGroup"/>
                    </m:oMathParaPr>
                    <m:oMath xmlns:m="http://schemas.openxmlformats.org/officeDocument/2006/math">
                      <m:func>
                        <m:funcPr>
                          <m:ctrlPr>
                            <a:rPr lang="en-US" altLang="zh-CN" i="1">
                              <a:latin typeface="Cambria Math" panose="02040503050406030204" pitchFamily="18" charset="0"/>
                            </a:rPr>
                          </m:ctrlPr>
                        </m:funcPr>
                        <m:fName>
                          <m:limLow>
                            <m:limLowPr>
                              <m:ctrlPr>
                                <a:rPr lang="en-US" altLang="zh-CN" i="1">
                                  <a:latin typeface="Cambria Math" panose="02040503050406030204" pitchFamily="18" charset="0"/>
                                </a:rPr>
                              </m:ctrlPr>
                            </m:limLowPr>
                            <m:e>
                              <m:r>
                                <m:rPr>
                                  <m:sty m:val="p"/>
                                </m:rPr>
                                <a:rPr lang="en-US" altLang="zh-CN">
                                  <a:latin typeface="Cambria Math" panose="02040503050406030204" pitchFamily="18" charset="0"/>
                                </a:rPr>
                                <m:t>max</m:t>
                              </m:r>
                            </m:e>
                            <m:lim>
                              <m:r>
                                <m:rPr>
                                  <m:lit/>
                                </m:rPr>
                                <a:rPr lang="en-US" altLang="zh-CN" i="1">
                                  <a:latin typeface="Cambria Math" panose="02040503050406030204" pitchFamily="18" charset="0"/>
                                </a:rPr>
                                <m:t>||</m:t>
                              </m:r>
                              <m:r>
                                <a:rPr lang="en-US" altLang="zh-CN" i="1">
                                  <a:latin typeface="Cambria Math" panose="02040503050406030204" pitchFamily="18" charset="0"/>
                                </a:rPr>
                                <m:t>𝑓</m:t>
                              </m:r>
                              <m:r>
                                <m:rPr>
                                  <m:lit/>
                                </m:rPr>
                                <a:rPr lang="en-US" altLang="zh-CN" i="1">
                                  <a:latin typeface="Cambria Math" panose="02040503050406030204" pitchFamily="18" charset="0"/>
                                </a:rPr>
                                <m:t>|</m:t>
                              </m:r>
                              <m:sSub>
                                <m:sSubPr>
                                  <m:ctrlPr>
                                    <a:rPr lang="en-US" altLang="zh-CN" i="1">
                                      <a:latin typeface="Cambria Math" panose="02040503050406030204" pitchFamily="18" charset="0"/>
                                    </a:rPr>
                                  </m:ctrlPr>
                                </m:sSubPr>
                                <m:e>
                                  <m:r>
                                    <m:rPr>
                                      <m:lit/>
                                    </m:rPr>
                                    <a:rPr lang="en-US" altLang="zh-CN" i="1">
                                      <a:latin typeface="Cambria Math" panose="02040503050406030204" pitchFamily="18" charset="0"/>
                                    </a:rPr>
                                    <m:t>|</m:t>
                                  </m:r>
                                </m:e>
                                <m:sub>
                                  <m:r>
                                    <a:rPr lang="en-US" altLang="zh-CN" i="1">
                                      <a:latin typeface="Cambria Math" panose="02040503050406030204" pitchFamily="18" charset="0"/>
                                    </a:rPr>
                                    <m:t>𝐿</m:t>
                                  </m:r>
                                </m:sub>
                              </m:sSub>
                              <m:r>
                                <a:rPr lang="en-US" altLang="zh-CN" i="1">
                                  <a:latin typeface="Cambria Math" panose="02040503050406030204" pitchFamily="18" charset="0"/>
                                </a:rPr>
                                <m:t>≤</m:t>
                              </m:r>
                              <m:r>
                                <a:rPr lang="en-US" altLang="zh-CN" i="1">
                                  <a:latin typeface="Cambria Math" panose="02040503050406030204" pitchFamily="18" charset="0"/>
                                </a:rPr>
                                <m:t>1</m:t>
                              </m:r>
                            </m:lim>
                          </m:limLow>
                        </m:fName>
                        <m:e>
                          <m:sSub>
                            <m:sSubPr>
                              <m:ctrlPr>
                                <a:rPr lang="en-US" altLang="zh-CN" i="1">
                                  <a:latin typeface="Cambria Math" panose="02040503050406030204" pitchFamily="18" charset="0"/>
                                </a:rPr>
                              </m:ctrlPr>
                            </m:sSubPr>
                            <m:e>
                              <m:r>
                                <a:rPr lang="en-US" altLang="zh-CN" i="1">
                                  <a:latin typeface="Cambria Math" panose="02040503050406030204" pitchFamily="18" charset="0"/>
                                </a:rPr>
                                <m:t>𝐸</m:t>
                              </m:r>
                            </m:e>
                            <m:sub>
                              <m:r>
                                <a:rPr lang="en-US" altLang="zh-CN" i="1">
                                  <a:latin typeface="Cambria Math" panose="02040503050406030204" pitchFamily="18" charset="0"/>
                                </a:rPr>
                                <m:t>𝑥</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𝑃</m:t>
                                  </m:r>
                                </m:e>
                                <m:sub>
                                  <m:r>
                                    <a:rPr lang="en-US" altLang="zh-CN" i="1">
                                      <a:latin typeface="Cambria Math" panose="02040503050406030204" pitchFamily="18" charset="0"/>
                                    </a:rPr>
                                    <m:t>𝑟</m:t>
                                  </m:r>
                                </m:sub>
                              </m:sSub>
                            </m:sub>
                          </m:sSub>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e>
                          </m:d>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𝐸</m:t>
                              </m:r>
                            </m:e>
                            <m:sub>
                              <m:r>
                                <a:rPr lang="en-US" altLang="zh-CN" i="1">
                                  <a:latin typeface="Cambria Math" panose="02040503050406030204" pitchFamily="18" charset="0"/>
                                </a:rPr>
                                <m:t>𝑥</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𝑃</m:t>
                                  </m:r>
                                </m:e>
                                <m:sub>
                                  <m:r>
                                    <a:rPr lang="en-US" altLang="zh-CN" i="1">
                                      <a:latin typeface="Cambria Math" panose="02040503050406030204" pitchFamily="18" charset="0"/>
                                    </a:rPr>
                                    <m:t>𝜃</m:t>
                                  </m:r>
                                </m:sub>
                              </m:sSub>
                            </m:sub>
                          </m:sSub>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e>
                          </m:d>
                        </m:e>
                      </m:func>
                    </m:oMath>
                  </m:oMathPara>
                </a14:m>
                <a:endParaRPr lang="en-US" altLang="zh-CN" dirty="0"/>
              </a:p>
              <a:p>
                <a:pPr marL="0" indent="0">
                  <a:buNone/>
                </a:pPr>
                <a:r>
                  <a:rPr lang="en-US" altLang="zh-CN" dirty="0"/>
                  <a:t>    and we have</a:t>
                </a:r>
              </a:p>
              <a:p>
                <a:pPr marL="0" indent="0">
                  <a:buNone/>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m:rPr>
                              <m:sty m:val="p"/>
                            </m:rPr>
                            <a:rPr lang="en-US" altLang="zh-CN">
                              <a:latin typeface="Cambria Math" panose="02040503050406030204" pitchFamily="18" charset="0"/>
                            </a:rPr>
                            <m:t>∇</m:t>
                          </m:r>
                        </m:e>
                        <m:sub>
                          <m:r>
                            <a:rPr lang="en-US" altLang="zh-CN" i="1">
                              <a:latin typeface="Cambria Math" panose="02040503050406030204" pitchFamily="18" charset="0"/>
                            </a:rPr>
                            <m:t>𝜃</m:t>
                          </m:r>
                        </m:sub>
                      </m:sSub>
                      <m:r>
                        <a:rPr lang="en-US" altLang="zh-CN" i="1">
                          <a:latin typeface="Cambria Math" panose="02040503050406030204" pitchFamily="18" charset="0"/>
                        </a:rPr>
                        <m:t>𝑊</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𝑃</m:t>
                              </m:r>
                            </m:e>
                            <m:sub>
                              <m:r>
                                <a:rPr lang="en-US" altLang="zh-CN" i="1">
                                  <a:latin typeface="Cambria Math" panose="02040503050406030204" pitchFamily="18" charset="0"/>
                                </a:rPr>
                                <m:t>𝑟</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𝑃</m:t>
                              </m:r>
                            </m:e>
                            <m:sub>
                              <m:r>
                                <a:rPr lang="en-US" altLang="zh-CN" i="1">
                                  <a:latin typeface="Cambria Math" panose="02040503050406030204" pitchFamily="18" charset="0"/>
                                </a:rPr>
                                <m:t>𝜃</m:t>
                              </m:r>
                            </m:sub>
                          </m:sSub>
                        </m:e>
                      </m:d>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𝐸</m:t>
                          </m:r>
                        </m:e>
                        <m:sub>
                          <m:r>
                            <a:rPr lang="en-US" altLang="zh-CN" i="1">
                              <a:latin typeface="Cambria Math" panose="02040503050406030204" pitchFamily="18" charset="0"/>
                            </a:rPr>
                            <m:t>𝑧</m:t>
                          </m:r>
                          <m:r>
                            <a:rPr lang="en-US" altLang="zh-CN" i="1">
                              <a:latin typeface="Cambria Math" panose="02040503050406030204" pitchFamily="18" charset="0"/>
                            </a:rPr>
                            <m:t>∼</m:t>
                          </m:r>
                          <m:r>
                            <a:rPr lang="en-US" altLang="zh-CN" i="1">
                              <a:latin typeface="Cambria Math" panose="02040503050406030204" pitchFamily="18" charset="0"/>
                            </a:rPr>
                            <m:t>𝑝</m:t>
                          </m:r>
                          <m:d>
                            <m:dPr>
                              <m:ctrlPr>
                                <a:rPr lang="en-US" altLang="zh-CN" i="1">
                                  <a:latin typeface="Cambria Math" panose="02040503050406030204" pitchFamily="18" charset="0"/>
                                </a:rPr>
                              </m:ctrlPr>
                            </m:dPr>
                            <m:e>
                              <m:r>
                                <a:rPr lang="en-US" altLang="zh-CN" i="1">
                                  <a:latin typeface="Cambria Math" panose="02040503050406030204" pitchFamily="18" charset="0"/>
                                </a:rPr>
                                <m:t>𝑧</m:t>
                              </m:r>
                            </m:e>
                          </m:d>
                        </m:sub>
                      </m:sSub>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m:rPr>
                                  <m:sty m:val="p"/>
                                </m:rPr>
                                <a:rPr lang="en-US" altLang="zh-CN">
                                  <a:latin typeface="Cambria Math" panose="02040503050406030204" pitchFamily="18" charset="0"/>
                                </a:rPr>
                                <m:t>∇</m:t>
                              </m:r>
                            </m:e>
                            <m:sub>
                              <m:r>
                                <a:rPr lang="en-US" altLang="zh-CN" i="1">
                                  <a:latin typeface="Cambria Math" panose="02040503050406030204" pitchFamily="18" charset="0"/>
                                </a:rPr>
                                <m:t>𝜃</m:t>
                              </m:r>
                            </m:sub>
                          </m:sSub>
                          <m:r>
                            <a:rPr lang="en-US" altLang="zh-CN" i="1">
                              <a:latin typeface="Cambria Math" panose="02040503050406030204" pitchFamily="18" charset="0"/>
                            </a:rPr>
                            <m:t>𝑓</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𝑔</m:t>
                                  </m:r>
                                </m:e>
                                <m:sub>
                                  <m:r>
                                    <a:rPr lang="en-US" altLang="zh-CN" i="1">
                                      <a:latin typeface="Cambria Math" panose="02040503050406030204" pitchFamily="18" charset="0"/>
                                    </a:rPr>
                                    <m:t>𝜃</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𝑧</m:t>
                                  </m:r>
                                </m:e>
                              </m:d>
                            </m:e>
                          </m:d>
                        </m:e>
                      </m:d>
                    </m:oMath>
                  </m:oMathPara>
                </a14:m>
                <a:endParaRPr lang="en-US" altLang="zh-CN" dirty="0"/>
              </a:p>
              <a:p>
                <a:pPr marL="0" indent="0">
                  <a:buNone/>
                </a:pPr>
                <a:r>
                  <a:rPr lang="en-US" altLang="zh-CN" dirty="0"/>
                  <a:t>    when both terms are well-defined.</a:t>
                </a:r>
              </a:p>
              <a:p>
                <a:r>
                  <a:rPr lang="en-US" altLang="zh-CN" dirty="0"/>
                  <a:t>Theorem 3 indicates the feasibility to find the function </a:t>
                </a:r>
                <a14:m>
                  <m:oMath xmlns:m="http://schemas.openxmlformats.org/officeDocument/2006/math">
                    <m:r>
                      <a:rPr lang="en-US" altLang="zh-CN" b="0" i="1" smtClean="0">
                        <a:latin typeface="Cambria Math" panose="02040503050406030204" pitchFamily="18" charset="0"/>
                      </a:rPr>
                      <m:t>𝑓</m:t>
                    </m:r>
                  </m:oMath>
                </a14:m>
                <a:r>
                  <a:rPr lang="en-US" altLang="zh-CN" dirty="0"/>
                  <a:t> by BP.</a:t>
                </a:r>
              </a:p>
            </p:txBody>
          </p:sp>
        </mc:Choice>
        <mc:Fallback xmlns="">
          <p:sp>
            <p:nvSpPr>
              <p:cNvPr id="3" name="内容占位符 2">
                <a:extLst>
                  <a:ext uri="{FF2B5EF4-FFF2-40B4-BE49-F238E27FC236}">
                    <a16:creationId xmlns:a16="http://schemas.microsoft.com/office/drawing/2014/main" id="{FB99EAFB-7E75-4AAD-B39D-6F92434C36AB}"/>
                  </a:ext>
                </a:extLst>
              </p:cNvPr>
              <p:cNvSpPr>
                <a:spLocks noGrp="1" noRot="1" noChangeAspect="1" noMove="1" noResize="1" noEditPoints="1" noAdjustHandles="1" noChangeArrowheads="1" noChangeShapeType="1" noTextEdit="1"/>
              </p:cNvSpPr>
              <p:nvPr>
                <p:ph idx="1"/>
              </p:nvPr>
            </p:nvSpPr>
            <p:spPr>
              <a:blipFill>
                <a:blip r:embed="rId2"/>
                <a:stretch>
                  <a:fillRect l="-1043" t="-238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0288349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E8E63F-DAEB-4FE6-91DF-4D63FDA0EF3B}"/>
              </a:ext>
            </a:extLst>
          </p:cNvPr>
          <p:cNvSpPr>
            <a:spLocks noGrp="1"/>
          </p:cNvSpPr>
          <p:nvPr>
            <p:ph type="title"/>
          </p:nvPr>
        </p:nvSpPr>
        <p:spPr/>
        <p:txBody>
          <a:bodyPr/>
          <a:lstStyle/>
          <a:p>
            <a:r>
              <a:rPr lang="en-US" altLang="zh-CN" dirty="0"/>
              <a:t>Wasserstein GAN (4)</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FB99EAFB-7E75-4AAD-B39D-6F92434C36AB}"/>
                  </a:ext>
                </a:extLst>
              </p:cNvPr>
              <p:cNvSpPr>
                <a:spLocks noGrp="1"/>
              </p:cNvSpPr>
              <p:nvPr>
                <p:ph idx="1"/>
              </p:nvPr>
            </p:nvSpPr>
            <p:spPr/>
            <p:txBody>
              <a:bodyPr>
                <a:normAutofit/>
              </a:bodyPr>
              <a:lstStyle/>
              <a:p>
                <a14:m>
                  <m:oMath xmlns:m="http://schemas.openxmlformats.org/officeDocument/2006/math">
                    <m:r>
                      <a:rPr lang="en-US" altLang="zh-CN" b="0" i="1" smtClean="0">
                        <a:latin typeface="Cambria Math" panose="02040503050406030204" pitchFamily="18" charset="0"/>
                      </a:rPr>
                      <m:t>𝑤</m:t>
                    </m:r>
                    <m:r>
                      <a:rPr lang="en-US" altLang="zh-CN" b="0" i="1" smtClean="0">
                        <a:latin typeface="Cambria Math" panose="02040503050406030204" pitchFamily="18" charset="0"/>
                      </a:rPr>
                      <m:t>∈</m:t>
                    </m:r>
                    <m:r>
                      <a:rPr lang="en-US" altLang="zh-CN" b="0" i="1" smtClean="0">
                        <a:latin typeface="Cambria Math" panose="02040503050406030204" pitchFamily="18" charset="0"/>
                      </a:rPr>
                      <m:t>𝑊</m:t>
                    </m:r>
                    <m:r>
                      <a:rPr lang="en-US" altLang="zh-CN" b="0" i="0" smtClean="0">
                        <a:latin typeface="Cambria Math" panose="02040503050406030204" pitchFamily="18" charset="0"/>
                      </a:rPr>
                      <m:t>.</m:t>
                    </m:r>
                  </m:oMath>
                </a14:m>
                <a:r>
                  <a:rPr lang="en-US" altLang="zh-CN" dirty="0"/>
                  <a:t> Since </a:t>
                </a:r>
                <a14:m>
                  <m:oMath xmlns:m="http://schemas.openxmlformats.org/officeDocument/2006/math">
                    <m:r>
                      <a:rPr lang="en-US" altLang="zh-CN" b="0" i="1" smtClean="0">
                        <a:latin typeface="Cambria Math" panose="02040503050406030204" pitchFamily="18" charset="0"/>
                      </a:rPr>
                      <m:t>𝑊</m:t>
                    </m:r>
                  </m:oMath>
                </a14:m>
                <a:r>
                  <a:rPr lang="en-US" altLang="zh-CN" dirty="0"/>
                  <a:t> is a compact space, all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𝑤</m:t>
                        </m:r>
                      </m:sub>
                    </m:sSub>
                  </m:oMath>
                </a14:m>
                <a:r>
                  <a:rPr lang="en-US" altLang="zh-CN" dirty="0"/>
                  <a:t> must be K-Lipschitz.</a:t>
                </a:r>
              </a:p>
              <a:p>
                <a:r>
                  <a:rPr lang="en-US" altLang="zh-CN" dirty="0"/>
                  <a:t>BP may break the K-Lipschitz restriction.</a:t>
                </a:r>
              </a:p>
              <a:p>
                <a:pPr marL="0" indent="0">
                  <a:buNone/>
                </a:pPr>
                <a14:m>
                  <m:oMathPara xmlns:m="http://schemas.openxmlformats.org/officeDocument/2006/math">
                    <m:oMathParaPr>
                      <m:jc m:val="centerGroup"/>
                    </m:oMathParaPr>
                    <m:oMath xmlns:m="http://schemas.openxmlformats.org/officeDocument/2006/math">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e>
                          </m:d>
                          <m:r>
                            <a:rPr lang="en-US" altLang="zh-CN" b="0" i="1" smtClean="0">
                              <a:latin typeface="Cambria Math" panose="02040503050406030204" pitchFamily="18" charset="0"/>
                            </a:rPr>
                            <m:t>−</m:t>
                          </m:r>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2</m:t>
                                  </m:r>
                                </m:sub>
                              </m:sSub>
                            </m:e>
                          </m:d>
                        </m:e>
                      </m:d>
                      <m:r>
                        <a:rPr lang="en-US" altLang="zh-CN" b="0" i="1" smtClean="0">
                          <a:latin typeface="Cambria Math" panose="02040503050406030204" pitchFamily="18" charset="0"/>
                        </a:rPr>
                        <m:t>≤</m:t>
                      </m:r>
                      <m:r>
                        <a:rPr lang="en-US" altLang="zh-CN" b="0" i="1" smtClean="0">
                          <a:latin typeface="Cambria Math" panose="02040503050406030204" pitchFamily="18" charset="0"/>
                        </a:rPr>
                        <m:t>𝐾</m:t>
                      </m:r>
                      <m:d>
                        <m:dPr>
                          <m:begChr m:val="|"/>
                          <m:endChr m:val="|"/>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2</m:t>
                              </m:r>
                            </m:sub>
                          </m:sSub>
                        </m:e>
                      </m:d>
                    </m:oMath>
                  </m:oMathPara>
                </a14:m>
                <a:endParaRPr lang="en-US" altLang="zh-CN" dirty="0"/>
              </a:p>
              <a:p>
                <a:r>
                  <a:rPr lang="en-US" altLang="zh-CN" dirty="0"/>
                  <a:t>In order to keep </a:t>
                </a:r>
                <a14:m>
                  <m:oMath xmlns:m="http://schemas.openxmlformats.org/officeDocument/2006/math">
                    <m:r>
                      <a:rPr lang="en-US" altLang="zh-CN" i="1">
                        <a:latin typeface="Cambria Math" panose="02040503050406030204" pitchFamily="18" charset="0"/>
                      </a:rPr>
                      <m:t>𝑤</m:t>
                    </m:r>
                  </m:oMath>
                </a14:m>
                <a:r>
                  <a:rPr lang="en-US" altLang="zh-CN" dirty="0"/>
                  <a:t> in the compact space, one simple solution is to clamp the weights to a fixed box (e.g. </a:t>
                </a:r>
                <a14:m>
                  <m:oMath xmlns:m="http://schemas.openxmlformats.org/officeDocument/2006/math">
                    <m:r>
                      <a:rPr lang="en-US" altLang="zh-CN" b="0" i="1" smtClean="0">
                        <a:latin typeface="Cambria Math" panose="02040503050406030204" pitchFamily="18" charset="0"/>
                      </a:rPr>
                      <m:t>𝑊</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−0.01, 0.01</m:t>
                            </m:r>
                          </m:e>
                        </m:d>
                      </m:e>
                      <m:sup>
                        <m:r>
                          <a:rPr lang="en-US" altLang="zh-CN" b="0" i="1" smtClean="0">
                            <a:latin typeface="Cambria Math" panose="02040503050406030204" pitchFamily="18" charset="0"/>
                          </a:rPr>
                          <m:t>𝑙</m:t>
                        </m:r>
                      </m:sup>
                    </m:sSup>
                  </m:oMath>
                </a14:m>
                <a:r>
                  <a:rPr lang="en-US" altLang="zh-CN" dirty="0"/>
                  <a:t>) after each iteration.</a:t>
                </a:r>
              </a:p>
            </p:txBody>
          </p:sp>
        </mc:Choice>
        <mc:Fallback xmlns="">
          <p:sp>
            <p:nvSpPr>
              <p:cNvPr id="3" name="内容占位符 2">
                <a:extLst>
                  <a:ext uri="{FF2B5EF4-FFF2-40B4-BE49-F238E27FC236}">
                    <a16:creationId xmlns:a16="http://schemas.microsoft.com/office/drawing/2014/main" id="{FB99EAFB-7E75-4AAD-B39D-6F92434C36AB}"/>
                  </a:ext>
                </a:extLst>
              </p:cNvPr>
              <p:cNvSpPr>
                <a:spLocks noGrp="1" noRot="1" noChangeAspect="1" noMove="1" noResize="1" noEditPoints="1" noAdjustHandles="1" noChangeArrowheads="1" noChangeShapeType="1" noTextEdit="1"/>
              </p:cNvSpPr>
              <p:nvPr>
                <p:ph idx="1"/>
              </p:nvPr>
            </p:nvSpPr>
            <p:spPr>
              <a:blipFill>
                <a:blip r:embed="rId2"/>
                <a:stretch>
                  <a:fillRect l="-1043" t="-2381" r="-162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1551689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33D405-C191-4EB0-84EF-E51CC8BCD650}"/>
              </a:ext>
            </a:extLst>
          </p:cNvPr>
          <p:cNvSpPr>
            <a:spLocks noGrp="1"/>
          </p:cNvSpPr>
          <p:nvPr>
            <p:ph type="title"/>
          </p:nvPr>
        </p:nvSpPr>
        <p:spPr/>
        <p:txBody>
          <a:bodyPr/>
          <a:lstStyle/>
          <a:p>
            <a:r>
              <a:rPr lang="en-US" altLang="zh-CN" dirty="0"/>
              <a:t>Training Algorithm</a:t>
            </a:r>
            <a:endParaRPr lang="zh-CN" altLang="en-US" dirty="0"/>
          </a:p>
        </p:txBody>
      </p:sp>
      <p:sp>
        <p:nvSpPr>
          <p:cNvPr id="3" name="内容占位符 2">
            <a:extLst>
              <a:ext uri="{FF2B5EF4-FFF2-40B4-BE49-F238E27FC236}">
                <a16:creationId xmlns:a16="http://schemas.microsoft.com/office/drawing/2014/main" id="{79E21C8B-DC66-4972-AAFA-77A19A5826C6}"/>
              </a:ext>
            </a:extLst>
          </p:cNvPr>
          <p:cNvSpPr>
            <a:spLocks noGrp="1"/>
          </p:cNvSpPr>
          <p:nvPr>
            <p:ph idx="1"/>
          </p:nvPr>
        </p:nvSpPr>
        <p:spPr/>
        <p:txBody>
          <a:bodyPr/>
          <a:lstStyle/>
          <a:p>
            <a:endParaRPr lang="zh-CN" altLang="en-US"/>
          </a:p>
        </p:txBody>
      </p:sp>
      <p:pic>
        <p:nvPicPr>
          <p:cNvPr id="4" name="图片 3">
            <a:extLst>
              <a:ext uri="{FF2B5EF4-FFF2-40B4-BE49-F238E27FC236}">
                <a16:creationId xmlns:a16="http://schemas.microsoft.com/office/drawing/2014/main" id="{133DDD07-44C4-47F3-AE2B-5DBE60F14885}"/>
              </a:ext>
            </a:extLst>
          </p:cNvPr>
          <p:cNvPicPr>
            <a:picLocks noChangeAspect="1"/>
          </p:cNvPicPr>
          <p:nvPr/>
        </p:nvPicPr>
        <p:blipFill>
          <a:blip r:embed="rId2"/>
          <a:stretch>
            <a:fillRect/>
          </a:stretch>
        </p:blipFill>
        <p:spPr>
          <a:xfrm>
            <a:off x="5918881" y="0"/>
            <a:ext cx="6273120" cy="6858000"/>
          </a:xfrm>
          <a:prstGeom prst="rect">
            <a:avLst/>
          </a:prstGeom>
        </p:spPr>
      </p:pic>
    </p:spTree>
    <p:extLst>
      <p:ext uri="{BB962C8B-B14F-4D97-AF65-F5344CB8AC3E}">
        <p14:creationId xmlns:p14="http://schemas.microsoft.com/office/powerpoint/2010/main" val="298247725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85A542-9234-42D1-B569-4178A24CDE46}"/>
              </a:ext>
            </a:extLst>
          </p:cNvPr>
          <p:cNvSpPr>
            <a:spLocks noGrp="1"/>
          </p:cNvSpPr>
          <p:nvPr>
            <p:ph type="title"/>
          </p:nvPr>
        </p:nvSpPr>
        <p:spPr/>
        <p:txBody>
          <a:bodyPr/>
          <a:lstStyle/>
          <a:p>
            <a:r>
              <a:rPr lang="en-US" altLang="zh-CN" dirty="0"/>
              <a:t>Retrospect!</a:t>
            </a:r>
            <a:endParaRPr lang="zh-CN" altLang="en-US" dirty="0"/>
          </a:p>
        </p:txBody>
      </p:sp>
      <p:sp>
        <p:nvSpPr>
          <p:cNvPr id="3" name="内容占位符 2">
            <a:extLst>
              <a:ext uri="{FF2B5EF4-FFF2-40B4-BE49-F238E27FC236}">
                <a16:creationId xmlns:a16="http://schemas.microsoft.com/office/drawing/2014/main" id="{D4E5EB46-DD95-46BB-843F-B4144BF75797}"/>
              </a:ext>
            </a:extLst>
          </p:cNvPr>
          <p:cNvSpPr>
            <a:spLocks noGrp="1"/>
          </p:cNvSpPr>
          <p:nvPr>
            <p:ph idx="1"/>
          </p:nvPr>
        </p:nvSpPr>
        <p:spPr/>
        <p:txBody>
          <a:bodyPr/>
          <a:lstStyle/>
          <a:p>
            <a:r>
              <a:rPr lang="en-US" altLang="zh-CN" dirty="0"/>
              <a:t>GAN – Discriminator vs. generator.</a:t>
            </a:r>
          </a:p>
          <a:p>
            <a:pPr lvl="1"/>
            <a:r>
              <a:rPr lang="en-US" altLang="zh-CN" dirty="0"/>
              <a:t>The generator tries to generate samples to “</a:t>
            </a:r>
            <a:r>
              <a:rPr lang="en-US" altLang="zh-CN" dirty="0" err="1"/>
              <a:t>outtrick</a:t>
            </a:r>
            <a:r>
              <a:rPr lang="en-US" altLang="zh-CN" dirty="0"/>
              <a:t>” the discriminator.</a:t>
            </a:r>
          </a:p>
          <a:p>
            <a:pPr lvl="1"/>
            <a:r>
              <a:rPr lang="en-US" altLang="zh-CN" dirty="0"/>
              <a:t>The discriminator tries to distinguish the generated samples from the real samples, by outputting the probability that the sample is real (“is it real”).</a:t>
            </a:r>
          </a:p>
          <a:p>
            <a:pPr lvl="1"/>
            <a:r>
              <a:rPr lang="en-US" altLang="zh-CN" dirty="0"/>
              <a:t>Use JS-divergence as the loss function.</a:t>
            </a:r>
          </a:p>
          <a:p>
            <a:r>
              <a:rPr lang="en-US" altLang="zh-CN" dirty="0"/>
              <a:t>WGAN – Wasserstein distance metric.</a:t>
            </a:r>
          </a:p>
          <a:p>
            <a:pPr lvl="1"/>
            <a:r>
              <a:rPr lang="en-US" altLang="zh-CN" dirty="0"/>
              <a:t>The generator still tries to generate “real” samples.</a:t>
            </a:r>
          </a:p>
          <a:p>
            <a:pPr lvl="1"/>
            <a:r>
              <a:rPr lang="en-US" altLang="zh-CN" dirty="0"/>
              <a:t>The discriminator learns to compute the Wasserstein distance, and helps the generator figuring out “what is real”.</a:t>
            </a:r>
            <a:endParaRPr lang="zh-CN" altLang="en-US" dirty="0"/>
          </a:p>
        </p:txBody>
      </p:sp>
    </p:spTree>
    <p:extLst>
      <p:ext uri="{BB962C8B-B14F-4D97-AF65-F5344CB8AC3E}">
        <p14:creationId xmlns:p14="http://schemas.microsoft.com/office/powerpoint/2010/main" val="46163241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F90EB5-FF39-45FA-BBD7-9A30D48E07B6}"/>
              </a:ext>
            </a:extLst>
          </p:cNvPr>
          <p:cNvSpPr>
            <a:spLocks noGrp="1"/>
          </p:cNvSpPr>
          <p:nvPr>
            <p:ph type="title"/>
          </p:nvPr>
        </p:nvSpPr>
        <p:spPr/>
        <p:txBody>
          <a:bodyPr/>
          <a:lstStyle/>
          <a:p>
            <a:r>
              <a:rPr lang="en-US" altLang="zh-CN" dirty="0"/>
              <a:t>Facing the Challenges in GAN</a:t>
            </a:r>
            <a:endParaRPr lang="zh-CN" altLang="en-US" dirty="0"/>
          </a:p>
        </p:txBody>
      </p:sp>
      <p:sp>
        <p:nvSpPr>
          <p:cNvPr id="3" name="内容占位符 2">
            <a:extLst>
              <a:ext uri="{FF2B5EF4-FFF2-40B4-BE49-F238E27FC236}">
                <a16:creationId xmlns:a16="http://schemas.microsoft.com/office/drawing/2014/main" id="{32AA35D2-E58B-4566-8EE9-B6D070F72761}"/>
              </a:ext>
            </a:extLst>
          </p:cNvPr>
          <p:cNvSpPr>
            <a:spLocks noGrp="1"/>
          </p:cNvSpPr>
          <p:nvPr>
            <p:ph idx="1"/>
          </p:nvPr>
        </p:nvSpPr>
        <p:spPr>
          <a:xfrm>
            <a:off x="838200" y="1825625"/>
            <a:ext cx="6153150" cy="4351338"/>
          </a:xfrm>
        </p:spPr>
        <p:txBody>
          <a:bodyPr/>
          <a:lstStyle/>
          <a:p>
            <a:r>
              <a:rPr lang="en-US" altLang="zh-CN" dirty="0"/>
              <a:t>Support problem on low dimensional manifolds – EM distance is immune to this problem, as explained.</a:t>
            </a:r>
            <a:endParaRPr lang="zh-CN" altLang="en-US" dirty="0"/>
          </a:p>
          <a:p>
            <a:r>
              <a:rPr lang="en-US" altLang="zh-CN" dirty="0"/>
              <a:t>Vanishing gradient – EM distance is continuous, and will not have a locally saturated point as the JS-divergence, which will lead to 0 gradient.</a:t>
            </a:r>
          </a:p>
          <a:p>
            <a:endParaRPr lang="zh-CN" altLang="en-US" dirty="0"/>
          </a:p>
        </p:txBody>
      </p:sp>
      <p:pic>
        <p:nvPicPr>
          <p:cNvPr id="4" name="图片 3">
            <a:extLst>
              <a:ext uri="{FF2B5EF4-FFF2-40B4-BE49-F238E27FC236}">
                <a16:creationId xmlns:a16="http://schemas.microsoft.com/office/drawing/2014/main" id="{5BD3D967-4DD1-493A-A60D-0E783F803E12}"/>
              </a:ext>
            </a:extLst>
          </p:cNvPr>
          <p:cNvPicPr>
            <a:picLocks noChangeAspect="1"/>
          </p:cNvPicPr>
          <p:nvPr/>
        </p:nvPicPr>
        <p:blipFill>
          <a:blip r:embed="rId2"/>
          <a:stretch>
            <a:fillRect/>
          </a:stretch>
        </p:blipFill>
        <p:spPr>
          <a:xfrm>
            <a:off x="6991350" y="1690688"/>
            <a:ext cx="5200650" cy="5038725"/>
          </a:xfrm>
          <a:prstGeom prst="rect">
            <a:avLst/>
          </a:prstGeom>
        </p:spPr>
      </p:pic>
    </p:spTree>
    <p:extLst>
      <p:ext uri="{BB962C8B-B14F-4D97-AF65-F5344CB8AC3E}">
        <p14:creationId xmlns:p14="http://schemas.microsoft.com/office/powerpoint/2010/main" val="240669239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BB232E-AAC0-4284-8E77-7DBB80C49CDF}"/>
              </a:ext>
            </a:extLst>
          </p:cNvPr>
          <p:cNvSpPr>
            <a:spLocks noGrp="1"/>
          </p:cNvSpPr>
          <p:nvPr>
            <p:ph type="title"/>
          </p:nvPr>
        </p:nvSpPr>
        <p:spPr/>
        <p:txBody>
          <a:bodyPr/>
          <a:lstStyle/>
          <a:p>
            <a:r>
              <a:rPr lang="en-US" altLang="zh-CN" dirty="0"/>
              <a:t>Facing the Challenges in GAN (2)</a:t>
            </a:r>
            <a:endParaRPr lang="zh-CN" altLang="en-US" dirty="0"/>
          </a:p>
        </p:txBody>
      </p:sp>
      <p:sp>
        <p:nvSpPr>
          <p:cNvPr id="3" name="内容占位符 2">
            <a:extLst>
              <a:ext uri="{FF2B5EF4-FFF2-40B4-BE49-F238E27FC236}">
                <a16:creationId xmlns:a16="http://schemas.microsoft.com/office/drawing/2014/main" id="{2553060C-FD9B-48FA-85D8-B7451913A4AA}"/>
              </a:ext>
            </a:extLst>
          </p:cNvPr>
          <p:cNvSpPr>
            <a:spLocks noGrp="1"/>
          </p:cNvSpPr>
          <p:nvPr>
            <p:ph idx="1"/>
          </p:nvPr>
        </p:nvSpPr>
        <p:spPr/>
        <p:txBody>
          <a:bodyPr/>
          <a:lstStyle/>
          <a:p>
            <a:r>
              <a:rPr lang="en-US" altLang="zh-CN" dirty="0"/>
              <a:t>Mode collapse – Not any mode collapse found in WGAN.</a:t>
            </a:r>
            <a:endParaRPr lang="zh-CN" altLang="en-US" dirty="0"/>
          </a:p>
        </p:txBody>
      </p:sp>
      <p:pic>
        <p:nvPicPr>
          <p:cNvPr id="4" name="图片 3">
            <a:extLst>
              <a:ext uri="{FF2B5EF4-FFF2-40B4-BE49-F238E27FC236}">
                <a16:creationId xmlns:a16="http://schemas.microsoft.com/office/drawing/2014/main" id="{10E0A43C-BD23-4B82-A0A5-28362215C363}"/>
              </a:ext>
            </a:extLst>
          </p:cNvPr>
          <p:cNvPicPr>
            <a:picLocks noChangeAspect="1"/>
          </p:cNvPicPr>
          <p:nvPr/>
        </p:nvPicPr>
        <p:blipFill>
          <a:blip r:embed="rId2"/>
          <a:stretch>
            <a:fillRect/>
          </a:stretch>
        </p:blipFill>
        <p:spPr>
          <a:xfrm>
            <a:off x="742950" y="2924969"/>
            <a:ext cx="10706100" cy="2152650"/>
          </a:xfrm>
          <a:prstGeom prst="rect">
            <a:avLst/>
          </a:prstGeom>
        </p:spPr>
      </p:pic>
    </p:spTree>
    <p:extLst>
      <p:ext uri="{BB962C8B-B14F-4D97-AF65-F5344CB8AC3E}">
        <p14:creationId xmlns:p14="http://schemas.microsoft.com/office/powerpoint/2010/main" val="156865941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C80B0D-B2E0-4368-A85D-06934259DECA}"/>
              </a:ext>
            </a:extLst>
          </p:cNvPr>
          <p:cNvSpPr>
            <a:spLocks noGrp="1"/>
          </p:cNvSpPr>
          <p:nvPr>
            <p:ph type="title"/>
          </p:nvPr>
        </p:nvSpPr>
        <p:spPr/>
        <p:txBody>
          <a:bodyPr/>
          <a:lstStyle/>
          <a:p>
            <a:r>
              <a:rPr lang="en-US" altLang="zh-CN" dirty="0"/>
              <a:t>WGAN with Gradient Penalty</a:t>
            </a:r>
            <a:endParaRPr lang="zh-CN" altLang="en-US" dirty="0"/>
          </a:p>
        </p:txBody>
      </p:sp>
      <p:sp>
        <p:nvSpPr>
          <p:cNvPr id="3" name="内容占位符 2">
            <a:extLst>
              <a:ext uri="{FF2B5EF4-FFF2-40B4-BE49-F238E27FC236}">
                <a16:creationId xmlns:a16="http://schemas.microsoft.com/office/drawing/2014/main" id="{8C724E31-4C87-4035-AECB-D60B0B3C7888}"/>
              </a:ext>
            </a:extLst>
          </p:cNvPr>
          <p:cNvSpPr>
            <a:spLocks noGrp="1"/>
          </p:cNvSpPr>
          <p:nvPr>
            <p:ph idx="1"/>
          </p:nvPr>
        </p:nvSpPr>
        <p:spPr/>
        <p:txBody>
          <a:bodyPr/>
          <a:lstStyle/>
          <a:p>
            <a:endParaRPr lang="zh-CN" altLang="en-US"/>
          </a:p>
        </p:txBody>
      </p:sp>
      <p:pic>
        <p:nvPicPr>
          <p:cNvPr id="4" name="图片 3">
            <a:extLst>
              <a:ext uri="{FF2B5EF4-FFF2-40B4-BE49-F238E27FC236}">
                <a16:creationId xmlns:a16="http://schemas.microsoft.com/office/drawing/2014/main" id="{326F31E2-8FB6-4458-B1A1-EF31DC90B1C3}"/>
              </a:ext>
            </a:extLst>
          </p:cNvPr>
          <p:cNvPicPr>
            <a:picLocks noChangeAspect="1"/>
          </p:cNvPicPr>
          <p:nvPr/>
        </p:nvPicPr>
        <p:blipFill>
          <a:blip r:embed="rId2"/>
          <a:stretch>
            <a:fillRect/>
          </a:stretch>
        </p:blipFill>
        <p:spPr>
          <a:xfrm>
            <a:off x="838200" y="1756942"/>
            <a:ext cx="10515599" cy="4270294"/>
          </a:xfrm>
          <a:prstGeom prst="rect">
            <a:avLst/>
          </a:prstGeom>
        </p:spPr>
      </p:pic>
    </p:spTree>
    <p:extLst>
      <p:ext uri="{BB962C8B-B14F-4D97-AF65-F5344CB8AC3E}">
        <p14:creationId xmlns:p14="http://schemas.microsoft.com/office/powerpoint/2010/main" val="170283059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DFC8C3-13D0-4073-B214-B3E7EDCAEBDA}"/>
              </a:ext>
            </a:extLst>
          </p:cNvPr>
          <p:cNvSpPr>
            <a:spLocks noGrp="1"/>
          </p:cNvSpPr>
          <p:nvPr>
            <p:ph type="title"/>
          </p:nvPr>
        </p:nvSpPr>
        <p:spPr/>
        <p:txBody>
          <a:bodyPr/>
          <a:lstStyle/>
          <a:p>
            <a:r>
              <a:rPr lang="en-US" altLang="zh-CN" dirty="0"/>
              <a:t>Inelegance in WGAN – Weight clipping </a:t>
            </a:r>
            <a:endParaRPr lang="zh-CN" altLang="en-US" dirty="0"/>
          </a:p>
        </p:txBody>
      </p:sp>
      <p:sp>
        <p:nvSpPr>
          <p:cNvPr id="3" name="内容占位符 2">
            <a:extLst>
              <a:ext uri="{FF2B5EF4-FFF2-40B4-BE49-F238E27FC236}">
                <a16:creationId xmlns:a16="http://schemas.microsoft.com/office/drawing/2014/main" id="{A46986DA-D822-4023-BE3A-190EBD0C2C08}"/>
              </a:ext>
            </a:extLst>
          </p:cNvPr>
          <p:cNvSpPr>
            <a:spLocks noGrp="1"/>
          </p:cNvSpPr>
          <p:nvPr>
            <p:ph idx="1"/>
          </p:nvPr>
        </p:nvSpPr>
        <p:spPr/>
        <p:txBody>
          <a:bodyPr/>
          <a:lstStyle/>
          <a:p>
            <a:r>
              <a:rPr lang="en-US" altLang="zh-CN" dirty="0"/>
              <a:t>Weight clipping – Manually clamp the weights to a fixed box after each iteration, in order to keep the K-Lipschitz property.</a:t>
            </a:r>
          </a:p>
          <a:p>
            <a:r>
              <a:rPr lang="en-US" altLang="zh-CN" dirty="0"/>
              <a:t>The weights tend to be minimum, or maximum of the fixed box values, which leads to a very simple mapping (even a binary network), instead of some other complex mapping.</a:t>
            </a:r>
          </a:p>
        </p:txBody>
      </p:sp>
      <p:pic>
        <p:nvPicPr>
          <p:cNvPr id="4" name="图片 3">
            <a:extLst>
              <a:ext uri="{FF2B5EF4-FFF2-40B4-BE49-F238E27FC236}">
                <a16:creationId xmlns:a16="http://schemas.microsoft.com/office/drawing/2014/main" id="{83A2D718-C68D-43EC-B73B-ECC252ECCDD0}"/>
              </a:ext>
            </a:extLst>
          </p:cNvPr>
          <p:cNvPicPr>
            <a:picLocks noChangeAspect="1"/>
          </p:cNvPicPr>
          <p:nvPr/>
        </p:nvPicPr>
        <p:blipFill>
          <a:blip r:embed="rId2"/>
          <a:stretch>
            <a:fillRect/>
          </a:stretch>
        </p:blipFill>
        <p:spPr>
          <a:xfrm>
            <a:off x="2933696" y="3933717"/>
            <a:ext cx="2999014" cy="2559158"/>
          </a:xfrm>
          <a:prstGeom prst="rect">
            <a:avLst/>
          </a:prstGeom>
        </p:spPr>
      </p:pic>
      <p:pic>
        <p:nvPicPr>
          <p:cNvPr id="5" name="图片 4">
            <a:extLst>
              <a:ext uri="{FF2B5EF4-FFF2-40B4-BE49-F238E27FC236}">
                <a16:creationId xmlns:a16="http://schemas.microsoft.com/office/drawing/2014/main" id="{B46E2455-FB4D-4A92-B13B-51EA274730FD}"/>
              </a:ext>
            </a:extLst>
          </p:cNvPr>
          <p:cNvPicPr>
            <a:picLocks noChangeAspect="1"/>
          </p:cNvPicPr>
          <p:nvPr/>
        </p:nvPicPr>
        <p:blipFill>
          <a:blip r:embed="rId3"/>
          <a:stretch>
            <a:fillRect/>
          </a:stretch>
        </p:blipFill>
        <p:spPr>
          <a:xfrm>
            <a:off x="6259291" y="3933897"/>
            <a:ext cx="2999014" cy="2558978"/>
          </a:xfrm>
          <a:prstGeom prst="rect">
            <a:avLst/>
          </a:prstGeom>
        </p:spPr>
      </p:pic>
      <p:sp>
        <p:nvSpPr>
          <p:cNvPr id="6" name="文本框 5">
            <a:extLst>
              <a:ext uri="{FF2B5EF4-FFF2-40B4-BE49-F238E27FC236}">
                <a16:creationId xmlns:a16="http://schemas.microsoft.com/office/drawing/2014/main" id="{D7E7DC4C-7C88-40A5-97E0-A1872CACDA48}"/>
              </a:ext>
            </a:extLst>
          </p:cNvPr>
          <p:cNvSpPr txBox="1"/>
          <p:nvPr/>
        </p:nvSpPr>
        <p:spPr>
          <a:xfrm>
            <a:off x="0" y="6488668"/>
            <a:ext cx="10009414" cy="369332"/>
          </a:xfrm>
          <a:prstGeom prst="rect">
            <a:avLst/>
          </a:prstGeom>
          <a:noFill/>
        </p:spPr>
        <p:txBody>
          <a:bodyPr wrap="square" rtlCol="0">
            <a:spAutoFit/>
          </a:bodyPr>
          <a:lstStyle/>
          <a:p>
            <a:r>
              <a:rPr lang="en-US" altLang="zh-CN" dirty="0"/>
              <a:t>Image source: </a:t>
            </a:r>
            <a:r>
              <a:rPr lang="en-US" altLang="zh-CN" dirty="0">
                <a:hlinkClick r:id="rId4"/>
              </a:rPr>
              <a:t>http://www.dataguru.cn/article-11229-1.html</a:t>
            </a:r>
            <a:r>
              <a:rPr lang="en-US" altLang="zh-CN" dirty="0"/>
              <a:t> </a:t>
            </a:r>
          </a:p>
        </p:txBody>
      </p:sp>
    </p:spTree>
    <p:extLst>
      <p:ext uri="{BB962C8B-B14F-4D97-AF65-F5344CB8AC3E}">
        <p14:creationId xmlns:p14="http://schemas.microsoft.com/office/powerpoint/2010/main" val="36248429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CC229E-3E2F-4152-A937-C3FE2BFC220A}"/>
              </a:ext>
            </a:extLst>
          </p:cNvPr>
          <p:cNvSpPr>
            <a:spLocks noGrp="1"/>
          </p:cNvSpPr>
          <p:nvPr>
            <p:ph type="title"/>
          </p:nvPr>
        </p:nvSpPr>
        <p:spPr/>
        <p:txBody>
          <a:bodyPr/>
          <a:lstStyle/>
          <a:p>
            <a:r>
              <a:rPr lang="en-US" altLang="zh-CN" dirty="0"/>
              <a:t>Generative models</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05F746CB-54EE-48B6-9C68-2DF6F2C9FF2D}"/>
                  </a:ext>
                </a:extLst>
              </p:cNvPr>
              <p:cNvSpPr>
                <a:spLocks noGrp="1"/>
              </p:cNvSpPr>
              <p:nvPr>
                <p:ph idx="1"/>
              </p:nvPr>
            </p:nvSpPr>
            <p:spPr/>
            <p:txBody>
              <a:bodyPr>
                <a:normAutofit fontScale="85000" lnSpcReduction="20000"/>
              </a:bodyPr>
              <a:lstStyle/>
              <a:p>
                <a14:m>
                  <m:oMath xmlns:m="http://schemas.openxmlformats.org/officeDocument/2006/math">
                    <m:r>
                      <a:rPr lang="en-US" altLang="zh-CN" b="0" i="1" smtClean="0">
                        <a:latin typeface="Cambria Math" panose="02040503050406030204" pitchFamily="18" charset="0"/>
                      </a:rPr>
                      <m:t>𝑝</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 </m:t>
                        </m:r>
                        <m:r>
                          <a:rPr lang="en-US" altLang="zh-CN" b="0" i="1" smtClean="0">
                            <a:latin typeface="Cambria Math" panose="02040503050406030204" pitchFamily="18" charset="0"/>
                          </a:rPr>
                          <m:t>𝑦</m:t>
                        </m:r>
                      </m:e>
                    </m:d>
                  </m:oMath>
                </a14:m>
                <a:endParaRPr lang="en-US" altLang="zh-CN" b="0" dirty="0"/>
              </a:p>
              <a:p>
                <a:r>
                  <a:rPr lang="en-US" altLang="zh-CN" b="0" dirty="0"/>
                  <a:t>Use Bayesian formula to compute </a:t>
                </a:r>
                <a14:m>
                  <m:oMath xmlns:m="http://schemas.openxmlformats.org/officeDocument/2006/math">
                    <m:r>
                      <a:rPr lang="en-US" altLang="zh-CN" b="0" i="1" smtClean="0">
                        <a:latin typeface="Cambria Math" panose="02040503050406030204" pitchFamily="18" charset="0"/>
                      </a:rPr>
                      <m:t>𝑝</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𝑦</m:t>
                        </m:r>
                      </m:e>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𝜃</m:t>
                        </m:r>
                      </m:e>
                    </m:d>
                  </m:oMath>
                </a14:m>
                <a:r>
                  <a:rPr lang="en-US" altLang="zh-CN" dirty="0"/>
                  <a:t>.</a:t>
                </a:r>
              </a:p>
              <a:p>
                <a:pPr marL="0" indent="0">
                  <a:buNone/>
                </a:pPr>
                <a14:m>
                  <m:oMathPara xmlns:m="http://schemas.openxmlformats.org/officeDocument/2006/math">
                    <m:oMathParaPr>
                      <m:jc m:val="centerGroup"/>
                    </m:oMathParaPr>
                    <m:oMath xmlns:m="http://schemas.openxmlformats.org/officeDocument/2006/math">
                      <m:func>
                        <m:funcPr>
                          <m:ctrlPr>
                            <a:rPr lang="en-US" altLang="zh-CN" b="0" i="1" smtClean="0">
                              <a:latin typeface="Cambria Math" panose="02040503050406030204" pitchFamily="18" charset="0"/>
                            </a:rPr>
                          </m:ctrlPr>
                        </m:funcPr>
                        <m:fName>
                          <m:limLow>
                            <m:limLowPr>
                              <m:ctrlPr>
                                <a:rPr lang="en-US" altLang="zh-CN" b="0" i="1" smtClean="0">
                                  <a:latin typeface="Cambria Math" panose="02040503050406030204" pitchFamily="18" charset="0"/>
                                </a:rPr>
                              </m:ctrlPr>
                            </m:limLowPr>
                            <m:e>
                              <m:r>
                                <m:rPr>
                                  <m:sty m:val="p"/>
                                </m:rPr>
                                <a:rPr lang="en-US" altLang="zh-CN" b="0" i="0" smtClean="0">
                                  <a:latin typeface="Cambria Math" panose="02040503050406030204" pitchFamily="18" charset="0"/>
                                </a:rPr>
                                <m:t>argmax</m:t>
                              </m:r>
                            </m:e>
                            <m:lim>
                              <m:r>
                                <a:rPr lang="en-US" altLang="zh-CN" b="0" i="1" smtClean="0">
                                  <a:latin typeface="Cambria Math" panose="02040503050406030204" pitchFamily="18" charset="0"/>
                                </a:rPr>
                                <m:t>𝑦</m:t>
                              </m:r>
                            </m:lim>
                          </m:limLow>
                        </m:fName>
                        <m:e>
                          <m:r>
                            <a:rPr lang="en-US" altLang="zh-CN" b="0" i="1" smtClean="0">
                              <a:latin typeface="Cambria Math" panose="02040503050406030204" pitchFamily="18" charset="0"/>
                            </a:rPr>
                            <m:t>𝑝</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𝑦</m:t>
                              </m:r>
                            </m:e>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e>
                      </m:func>
                      <m:func>
                        <m:funcPr>
                          <m:ctrlPr>
                            <a:rPr lang="en-US" altLang="zh-CN" b="0" i="1" smtClean="0">
                              <a:latin typeface="Cambria Math" panose="02040503050406030204" pitchFamily="18" charset="0"/>
                            </a:rPr>
                          </m:ctrlPr>
                        </m:funcPr>
                        <m:fName>
                          <m:limLow>
                            <m:limLowPr>
                              <m:ctrlPr>
                                <a:rPr lang="en-US" altLang="zh-CN" b="0" i="1" smtClean="0">
                                  <a:latin typeface="Cambria Math" panose="02040503050406030204" pitchFamily="18" charset="0"/>
                                </a:rPr>
                              </m:ctrlPr>
                            </m:limLowPr>
                            <m:e>
                              <m:r>
                                <m:rPr>
                                  <m:sty m:val="p"/>
                                </m:rPr>
                                <a:rPr lang="en-US" altLang="zh-CN" b="0" i="0" smtClean="0">
                                  <a:latin typeface="Cambria Math" panose="02040503050406030204" pitchFamily="18" charset="0"/>
                                </a:rPr>
                                <m:t>argmax</m:t>
                              </m:r>
                            </m:e>
                            <m:lim>
                              <m:r>
                                <a:rPr lang="en-US" altLang="zh-CN" b="0" i="1" smtClean="0">
                                  <a:latin typeface="Cambria Math" panose="02040503050406030204" pitchFamily="18" charset="0"/>
                                </a:rPr>
                                <m:t>𝑦</m:t>
                              </m:r>
                            </m:lim>
                          </m:limLow>
                        </m:fName>
                        <m:e>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𝑝</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e>
                                  <m:r>
                                    <a:rPr lang="en-US" altLang="zh-CN" b="0" i="1" smtClean="0">
                                      <a:latin typeface="Cambria Math" panose="02040503050406030204" pitchFamily="18" charset="0"/>
                                    </a:rPr>
                                    <m:t>𝑦</m:t>
                                  </m:r>
                                </m:e>
                              </m:d>
                              <m:r>
                                <a:rPr lang="en-US" altLang="zh-CN" b="0" i="1" smtClean="0">
                                  <a:latin typeface="Cambria Math" panose="02040503050406030204" pitchFamily="18" charset="0"/>
                                </a:rPr>
                                <m:t>𝑝</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num>
                            <m:den>
                              <m:r>
                                <a:rPr lang="en-US" altLang="zh-CN" b="0" i="1" smtClean="0">
                                  <a:latin typeface="Cambria Math" panose="02040503050406030204" pitchFamily="18" charset="0"/>
                                </a:rPr>
                                <m:t>𝑝</m:t>
                              </m:r>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den>
                          </m:f>
                        </m:e>
                      </m:func>
                      <m:r>
                        <a:rPr lang="en-US" altLang="zh-CN" b="0" i="1" smtClean="0">
                          <a:latin typeface="Cambria Math" panose="02040503050406030204" pitchFamily="18" charset="0"/>
                        </a:rPr>
                        <m:t>=</m:t>
                      </m:r>
                      <m:func>
                        <m:funcPr>
                          <m:ctrlPr>
                            <a:rPr lang="en-US" altLang="zh-CN" b="0" i="1" smtClean="0">
                              <a:latin typeface="Cambria Math" panose="02040503050406030204" pitchFamily="18" charset="0"/>
                            </a:rPr>
                          </m:ctrlPr>
                        </m:funcPr>
                        <m:fName>
                          <m:limLow>
                            <m:limLowPr>
                              <m:ctrlPr>
                                <a:rPr lang="en-US" altLang="zh-CN" b="0" i="1" smtClean="0">
                                  <a:latin typeface="Cambria Math" panose="02040503050406030204" pitchFamily="18" charset="0"/>
                                </a:rPr>
                              </m:ctrlPr>
                            </m:limLowPr>
                            <m:e>
                              <m:r>
                                <m:rPr>
                                  <m:sty m:val="p"/>
                                </m:rPr>
                                <a:rPr lang="en-US" altLang="zh-CN" b="0" i="0" smtClean="0">
                                  <a:latin typeface="Cambria Math" panose="02040503050406030204" pitchFamily="18" charset="0"/>
                                </a:rPr>
                                <m:t>argmax</m:t>
                              </m:r>
                            </m:e>
                            <m:lim>
                              <m:r>
                                <a:rPr lang="en-US" altLang="zh-CN" b="0" i="1" smtClean="0">
                                  <a:latin typeface="Cambria Math" panose="02040503050406030204" pitchFamily="18" charset="0"/>
                                </a:rPr>
                                <m:t>𝑦</m:t>
                              </m:r>
                            </m:lim>
                          </m:limLow>
                        </m:fName>
                        <m:e>
                          <m:r>
                            <a:rPr lang="en-US" altLang="zh-CN" b="0" i="1" smtClean="0">
                              <a:latin typeface="Cambria Math" panose="02040503050406030204" pitchFamily="18" charset="0"/>
                            </a:rPr>
                            <m:t>𝑝</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e>
                              <m:r>
                                <a:rPr lang="en-US" altLang="zh-CN" b="0" i="1" smtClean="0">
                                  <a:latin typeface="Cambria Math" panose="02040503050406030204" pitchFamily="18" charset="0"/>
                                </a:rPr>
                                <m:t>𝑦</m:t>
                              </m:r>
                            </m:e>
                          </m:d>
                          <m:r>
                            <a:rPr lang="en-US" altLang="zh-CN" b="0" i="1" smtClean="0">
                              <a:latin typeface="Cambria Math" panose="02040503050406030204" pitchFamily="18" charset="0"/>
                            </a:rPr>
                            <m:t>𝑝</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e>
                      </m:func>
                    </m:oMath>
                  </m:oMathPara>
                </a14:m>
                <a:endParaRPr lang="en-US" altLang="zh-CN" b="0" dirty="0"/>
              </a:p>
              <a:p>
                <a:r>
                  <a:rPr lang="en-US" altLang="zh-CN" dirty="0"/>
                  <a:t>Some generative models may not know numeric </a:t>
                </a:r>
                <a14:m>
                  <m:oMath xmlns:m="http://schemas.openxmlformats.org/officeDocument/2006/math">
                    <m:r>
                      <a:rPr lang="en-US" altLang="zh-CN" i="1">
                        <a:latin typeface="Cambria Math" panose="02040503050406030204" pitchFamily="18" charset="0"/>
                      </a:rPr>
                      <m:t>𝑝</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 </m:t>
                        </m:r>
                        <m:r>
                          <a:rPr lang="en-US" altLang="zh-CN" i="1">
                            <a:latin typeface="Cambria Math" panose="02040503050406030204" pitchFamily="18" charset="0"/>
                          </a:rPr>
                          <m:t>𝑦</m:t>
                        </m:r>
                      </m:e>
                    </m:d>
                  </m:oMath>
                </a14:m>
                <a:r>
                  <a:rPr lang="en-US" altLang="zh-CN" dirty="0"/>
                  <a:t>, but they are all able to generate new data samples.</a:t>
                </a:r>
              </a:p>
              <a:p>
                <a:endParaRPr lang="en-US" altLang="zh-CN" dirty="0"/>
              </a:p>
              <a:p>
                <a:r>
                  <a:rPr lang="en-US" altLang="zh-CN" dirty="0"/>
                  <a:t>Naïve Bayes</a:t>
                </a:r>
              </a:p>
              <a:p>
                <a:r>
                  <a:rPr lang="en-US" altLang="zh-CN" dirty="0"/>
                  <a:t>Gaussian discriminant analysis</a:t>
                </a:r>
              </a:p>
              <a:p>
                <a:r>
                  <a:rPr lang="en-US" altLang="zh-CN" dirty="0"/>
                  <a:t>Hidden Markov model</a:t>
                </a:r>
              </a:p>
              <a:p>
                <a:r>
                  <a:rPr lang="en-US" altLang="zh-CN" dirty="0"/>
                  <a:t>…</a:t>
                </a:r>
                <a:endParaRPr lang="zh-CN" altLang="en-US" dirty="0"/>
              </a:p>
            </p:txBody>
          </p:sp>
        </mc:Choice>
        <mc:Fallback xmlns="">
          <p:sp>
            <p:nvSpPr>
              <p:cNvPr id="3" name="内容占位符 2">
                <a:extLst>
                  <a:ext uri="{FF2B5EF4-FFF2-40B4-BE49-F238E27FC236}">
                    <a16:creationId xmlns:a16="http://schemas.microsoft.com/office/drawing/2014/main" id="{05F746CB-54EE-48B6-9C68-2DF6F2C9FF2D}"/>
                  </a:ext>
                </a:extLst>
              </p:cNvPr>
              <p:cNvSpPr>
                <a:spLocks noGrp="1" noRot="1" noChangeAspect="1" noMove="1" noResize="1" noEditPoints="1" noAdjustHandles="1" noChangeArrowheads="1" noChangeShapeType="1" noTextEdit="1"/>
              </p:cNvSpPr>
              <p:nvPr>
                <p:ph idx="1"/>
              </p:nvPr>
            </p:nvSpPr>
            <p:spPr>
              <a:blipFill>
                <a:blip r:embed="rId2"/>
                <a:stretch>
                  <a:fillRect l="-812" t="-1541" r="-115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01326683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DFC8C3-13D0-4073-B214-B3E7EDCAEBDA}"/>
              </a:ext>
            </a:extLst>
          </p:cNvPr>
          <p:cNvSpPr>
            <a:spLocks noGrp="1"/>
          </p:cNvSpPr>
          <p:nvPr>
            <p:ph type="title"/>
          </p:nvPr>
        </p:nvSpPr>
        <p:spPr/>
        <p:txBody>
          <a:bodyPr/>
          <a:lstStyle/>
          <a:p>
            <a:r>
              <a:rPr lang="en-US" altLang="zh-CN" dirty="0"/>
              <a:t>Inelegance in WGAN – Weight clipping (2)</a:t>
            </a:r>
            <a:endParaRPr lang="zh-CN" altLang="en-US" dirty="0"/>
          </a:p>
        </p:txBody>
      </p:sp>
      <p:sp>
        <p:nvSpPr>
          <p:cNvPr id="3" name="内容占位符 2">
            <a:extLst>
              <a:ext uri="{FF2B5EF4-FFF2-40B4-BE49-F238E27FC236}">
                <a16:creationId xmlns:a16="http://schemas.microsoft.com/office/drawing/2014/main" id="{A46986DA-D822-4023-BE3A-190EBD0C2C08}"/>
              </a:ext>
            </a:extLst>
          </p:cNvPr>
          <p:cNvSpPr>
            <a:spLocks noGrp="1"/>
          </p:cNvSpPr>
          <p:nvPr>
            <p:ph idx="1"/>
          </p:nvPr>
        </p:nvSpPr>
        <p:spPr/>
        <p:txBody>
          <a:bodyPr/>
          <a:lstStyle/>
          <a:p>
            <a:r>
              <a:rPr lang="en-US" altLang="zh-CN" dirty="0"/>
              <a:t>Vanishing gradient &amp; exploding gradient</a:t>
            </a:r>
          </a:p>
          <a:p>
            <a:pPr lvl="1"/>
            <a:r>
              <a:rPr lang="en-US" altLang="zh-CN" dirty="0"/>
              <a:t>A smaller clipping threshold may cause vanishing gradient, since the gradient value gets smaller after each layer.</a:t>
            </a:r>
          </a:p>
          <a:p>
            <a:pPr lvl="1"/>
            <a:r>
              <a:rPr lang="en-US" altLang="zh-CN" dirty="0"/>
              <a:t>A greater clipping threshold may cause exploding gradient, since the gradient value gets greater after each layer.</a:t>
            </a:r>
          </a:p>
        </p:txBody>
      </p:sp>
      <p:pic>
        <p:nvPicPr>
          <p:cNvPr id="5" name="图片 4">
            <a:extLst>
              <a:ext uri="{FF2B5EF4-FFF2-40B4-BE49-F238E27FC236}">
                <a16:creationId xmlns:a16="http://schemas.microsoft.com/office/drawing/2014/main" id="{D5D5EB55-A11E-4592-8995-9BC381193181}"/>
              </a:ext>
            </a:extLst>
          </p:cNvPr>
          <p:cNvPicPr>
            <a:picLocks noChangeAspect="1"/>
          </p:cNvPicPr>
          <p:nvPr/>
        </p:nvPicPr>
        <p:blipFill>
          <a:blip r:embed="rId2"/>
          <a:stretch>
            <a:fillRect/>
          </a:stretch>
        </p:blipFill>
        <p:spPr>
          <a:xfrm>
            <a:off x="4284549" y="3784687"/>
            <a:ext cx="3622901" cy="2708188"/>
          </a:xfrm>
          <a:prstGeom prst="rect">
            <a:avLst/>
          </a:prstGeom>
        </p:spPr>
      </p:pic>
      <p:sp>
        <p:nvSpPr>
          <p:cNvPr id="6" name="文本框 5">
            <a:extLst>
              <a:ext uri="{FF2B5EF4-FFF2-40B4-BE49-F238E27FC236}">
                <a16:creationId xmlns:a16="http://schemas.microsoft.com/office/drawing/2014/main" id="{382AC6C4-B525-4431-A5E6-79F609B8FBBA}"/>
              </a:ext>
            </a:extLst>
          </p:cNvPr>
          <p:cNvSpPr txBox="1"/>
          <p:nvPr/>
        </p:nvSpPr>
        <p:spPr>
          <a:xfrm>
            <a:off x="0" y="6488668"/>
            <a:ext cx="10009414" cy="369332"/>
          </a:xfrm>
          <a:prstGeom prst="rect">
            <a:avLst/>
          </a:prstGeom>
          <a:noFill/>
        </p:spPr>
        <p:txBody>
          <a:bodyPr wrap="square" rtlCol="0">
            <a:spAutoFit/>
          </a:bodyPr>
          <a:lstStyle/>
          <a:p>
            <a:r>
              <a:rPr lang="en-US" altLang="zh-CN" dirty="0"/>
              <a:t>Image source: </a:t>
            </a:r>
            <a:r>
              <a:rPr lang="en-US" altLang="zh-CN" dirty="0">
                <a:hlinkClick r:id="rId3"/>
              </a:rPr>
              <a:t>http://www.dataguru.cn/article-11229-1.html</a:t>
            </a:r>
            <a:r>
              <a:rPr lang="en-US" altLang="zh-CN" dirty="0"/>
              <a:t> </a:t>
            </a:r>
          </a:p>
        </p:txBody>
      </p:sp>
    </p:spTree>
    <p:extLst>
      <p:ext uri="{BB962C8B-B14F-4D97-AF65-F5344CB8AC3E}">
        <p14:creationId xmlns:p14="http://schemas.microsoft.com/office/powerpoint/2010/main" val="381578325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53C20B-C5A5-4AFE-8738-173C51D7CE39}"/>
              </a:ext>
            </a:extLst>
          </p:cNvPr>
          <p:cNvSpPr>
            <a:spLocks noGrp="1"/>
          </p:cNvSpPr>
          <p:nvPr>
            <p:ph type="title"/>
          </p:nvPr>
        </p:nvSpPr>
        <p:spPr/>
        <p:txBody>
          <a:bodyPr/>
          <a:lstStyle/>
          <a:p>
            <a:r>
              <a:rPr lang="en-US" altLang="zh-CN" dirty="0"/>
              <a:t>Gradient Penalty</a:t>
            </a:r>
            <a:endParaRPr lang="zh-CN" altLang="en-US" dirty="0"/>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F3B39B62-C66A-4980-8EB1-F9580B78D0C9}"/>
                  </a:ext>
                </a:extLst>
              </p:cNvPr>
              <p:cNvSpPr>
                <a:spLocks noGrp="1"/>
              </p:cNvSpPr>
              <p:nvPr>
                <p:ph idx="1"/>
              </p:nvPr>
            </p:nvSpPr>
            <p:spPr/>
            <p:txBody>
              <a:bodyPr/>
              <a:lstStyle/>
              <a:p>
                <a:r>
                  <a:rPr lang="en-US" altLang="zh-CN" dirty="0"/>
                  <a:t>Theorem 1. A differentiable function is 1-Lipschitz, if and only if it has gradients with gradients with norm at most 1 everywhere.</a:t>
                </a:r>
              </a:p>
              <a:p>
                <a:r>
                  <a:rPr lang="en-US" altLang="zh-CN" dirty="0"/>
                  <a:t> Add a direct constraint to the gradient.</a:t>
                </a:r>
              </a:p>
              <a:p>
                <a:endParaRPr lang="en-US" altLang="zh-CN"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𝐿</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𝐸</m:t>
                          </m:r>
                        </m:e>
                        <m:sub>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𝑃</m:t>
                              </m:r>
                            </m:e>
                            <m:sub>
                              <m:r>
                                <a:rPr lang="en-US" altLang="zh-CN" i="1">
                                  <a:latin typeface="Cambria Math" panose="02040503050406030204" pitchFamily="18" charset="0"/>
                                </a:rPr>
                                <m:t>𝑔</m:t>
                              </m:r>
                            </m:sub>
                          </m:sSub>
                        </m:sub>
                      </m:sSub>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𝐷</m:t>
                          </m:r>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d>
                        </m:e>
                      </m:d>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𝐸</m:t>
                          </m:r>
                        </m:e>
                        <m:sub>
                          <m:r>
                            <a:rPr lang="en-US" altLang="zh-CN" i="1">
                              <a:latin typeface="Cambria Math" panose="02040503050406030204" pitchFamily="18" charset="0"/>
                            </a:rPr>
                            <m:t>𝑥</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𝑃</m:t>
                              </m:r>
                            </m:e>
                            <m:sub>
                              <m:r>
                                <a:rPr lang="en-US" altLang="zh-CN" i="1">
                                  <a:latin typeface="Cambria Math" panose="02040503050406030204" pitchFamily="18" charset="0"/>
                                </a:rPr>
                                <m:t>𝑟</m:t>
                              </m:r>
                            </m:sub>
                          </m:sSub>
                        </m:sub>
                      </m:sSub>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𝐷</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e>
                      </m:d>
                      <m:r>
                        <a:rPr lang="en-US" altLang="zh-CN" i="1">
                          <a:latin typeface="Cambria Math" panose="02040503050406030204" pitchFamily="18" charset="0"/>
                        </a:rPr>
                        <m:t>+</m:t>
                      </m:r>
                      <m:r>
                        <a:rPr lang="en-US" altLang="zh-CN" i="1">
                          <a:latin typeface="Cambria Math" panose="02040503050406030204" pitchFamily="18" charset="0"/>
                        </a:rPr>
                        <m:t>𝜆</m:t>
                      </m:r>
                      <m:sSub>
                        <m:sSubPr>
                          <m:ctrlPr>
                            <a:rPr lang="en-US" altLang="zh-CN" i="1">
                              <a:latin typeface="Cambria Math" panose="02040503050406030204" pitchFamily="18" charset="0"/>
                            </a:rPr>
                          </m:ctrlPr>
                        </m:sSubPr>
                        <m:e>
                          <m:r>
                            <a:rPr lang="en-US" altLang="zh-CN" i="1">
                              <a:latin typeface="Cambria Math" panose="02040503050406030204" pitchFamily="18" charset="0"/>
                            </a:rPr>
                            <m:t>𝐸</m:t>
                          </m:r>
                        </m:e>
                        <m:sub>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𝑃</m:t>
                              </m:r>
                            </m:e>
                            <m:sub>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sub>
                          </m:sSub>
                        </m:sub>
                      </m:sSub>
                      <m:d>
                        <m:dPr>
                          <m:begChr m:val="["/>
                          <m:endChr m:val="]"/>
                          <m:ctrlPr>
                            <a:rPr lang="en-US" altLang="zh-CN" i="1">
                              <a:latin typeface="Cambria Math" panose="02040503050406030204" pitchFamily="18" charset="0"/>
                            </a:rPr>
                          </m:ctrlPr>
                        </m:dPr>
                        <m:e>
                          <m:sSup>
                            <m:sSupPr>
                              <m:ctrlPr>
                                <a:rPr lang="en-US" altLang="zh-CN" i="1">
                                  <a:latin typeface="Cambria Math" panose="02040503050406030204" pitchFamily="18" charset="0"/>
                                </a:rPr>
                              </m:ctrlPr>
                            </m:sSupPr>
                            <m:e>
                              <m:d>
                                <m:dPr>
                                  <m:ctrlPr>
                                    <a:rPr lang="en-US" altLang="zh-CN" i="1">
                                      <a:latin typeface="Cambria Math" panose="02040503050406030204" pitchFamily="18" charset="0"/>
                                    </a:rPr>
                                  </m:ctrlPr>
                                </m:dPr>
                                <m:e>
                                  <m:r>
                                    <m:rPr>
                                      <m:lit/>
                                    </m:rPr>
                                    <a:rPr lang="en-US" altLang="zh-CN" i="1">
                                      <a:latin typeface="Cambria Math" panose="02040503050406030204" pitchFamily="18" charset="0"/>
                                    </a:rPr>
                                    <m:t>||</m:t>
                                  </m:r>
                                  <m:sSub>
                                    <m:sSubPr>
                                      <m:ctrlPr>
                                        <a:rPr lang="en-US" altLang="zh-CN" i="1">
                                          <a:latin typeface="Cambria Math" panose="02040503050406030204" pitchFamily="18" charset="0"/>
                                        </a:rPr>
                                      </m:ctrlPr>
                                    </m:sSubPr>
                                    <m:e>
                                      <m:r>
                                        <m:rPr>
                                          <m:sty m:val="p"/>
                                        </m:rPr>
                                        <a:rPr lang="en-US" altLang="zh-CN">
                                          <a:latin typeface="Cambria Math" panose="02040503050406030204" pitchFamily="18" charset="0"/>
                                        </a:rPr>
                                        <m:t>∇</m:t>
                                      </m:r>
                                    </m:e>
                                    <m:sub>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sub>
                                  </m:sSub>
                                  <m:r>
                                    <a:rPr lang="en-US" altLang="zh-CN" i="1">
                                      <a:latin typeface="Cambria Math" panose="02040503050406030204" pitchFamily="18" charset="0"/>
                                    </a:rPr>
                                    <m:t>𝐷</m:t>
                                  </m:r>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d>
                                  <m:r>
                                    <m:rPr>
                                      <m:lit/>
                                    </m:rPr>
                                    <a:rPr lang="en-US" altLang="zh-CN" i="1">
                                      <a:latin typeface="Cambria Math" panose="02040503050406030204" pitchFamily="18" charset="0"/>
                                    </a:rPr>
                                    <m:t>|</m:t>
                                  </m:r>
                                  <m:sSub>
                                    <m:sSubPr>
                                      <m:ctrlPr>
                                        <a:rPr lang="en-US" altLang="zh-CN" i="1">
                                          <a:latin typeface="Cambria Math" panose="02040503050406030204" pitchFamily="18" charset="0"/>
                                        </a:rPr>
                                      </m:ctrlPr>
                                    </m:sSubPr>
                                    <m:e>
                                      <m:r>
                                        <m:rPr>
                                          <m:lit/>
                                        </m:rPr>
                                        <a:rPr lang="en-US" altLang="zh-CN" i="1">
                                          <a:latin typeface="Cambria Math" panose="02040503050406030204" pitchFamily="18" charset="0"/>
                                        </a:rPr>
                                        <m:t>|</m:t>
                                      </m:r>
                                    </m:e>
                                    <m:sub>
                                      <m:r>
                                        <a:rPr lang="en-US" altLang="zh-CN" i="1">
                                          <a:latin typeface="Cambria Math" panose="02040503050406030204" pitchFamily="18" charset="0"/>
                                        </a:rPr>
                                        <m:t>2</m:t>
                                      </m:r>
                                    </m:sub>
                                  </m:sSub>
                                  <m:r>
                                    <a:rPr lang="en-US" altLang="zh-CN" i="1">
                                      <a:latin typeface="Cambria Math" panose="02040503050406030204" pitchFamily="18" charset="0"/>
                                    </a:rPr>
                                    <m:t>−1</m:t>
                                  </m:r>
                                </m:e>
                              </m:d>
                            </m:e>
                            <m:sup>
                              <m:r>
                                <a:rPr lang="en-US" altLang="zh-CN" i="1">
                                  <a:latin typeface="Cambria Math" panose="02040503050406030204" pitchFamily="18" charset="0"/>
                                </a:rPr>
                                <m:t>2</m:t>
                              </m:r>
                            </m:sup>
                          </m:sSup>
                        </m:e>
                      </m:d>
                    </m:oMath>
                  </m:oMathPara>
                </a14:m>
                <a:endParaRPr lang="zh-CN" altLang="en-US" dirty="0"/>
              </a:p>
            </p:txBody>
          </p:sp>
        </mc:Choice>
        <mc:Fallback>
          <p:sp>
            <p:nvSpPr>
              <p:cNvPr id="3" name="内容占位符 2">
                <a:extLst>
                  <a:ext uri="{FF2B5EF4-FFF2-40B4-BE49-F238E27FC236}">
                    <a16:creationId xmlns:a16="http://schemas.microsoft.com/office/drawing/2014/main" id="{F3B39B62-C66A-4980-8EB1-F9580B78D0C9}"/>
                  </a:ext>
                </a:extLst>
              </p:cNvPr>
              <p:cNvSpPr>
                <a:spLocks noGrp="1" noRot="1" noChangeAspect="1" noMove="1" noResize="1" noEditPoints="1" noAdjustHandles="1" noChangeArrowheads="1" noChangeShapeType="1" noTextEdit="1"/>
              </p:cNvSpPr>
              <p:nvPr>
                <p:ph idx="1"/>
              </p:nvPr>
            </p:nvSpPr>
            <p:spPr>
              <a:blipFill>
                <a:blip r:embed="rId2"/>
                <a:stretch>
                  <a:fillRect l="-1043" t="-2521" r="-52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95056162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53C20B-C5A5-4AFE-8738-173C51D7CE39}"/>
              </a:ext>
            </a:extLst>
          </p:cNvPr>
          <p:cNvSpPr>
            <a:spLocks noGrp="1"/>
          </p:cNvSpPr>
          <p:nvPr>
            <p:ph type="title"/>
          </p:nvPr>
        </p:nvSpPr>
        <p:spPr/>
        <p:txBody>
          <a:bodyPr/>
          <a:lstStyle/>
          <a:p>
            <a:r>
              <a:rPr lang="en-US" altLang="zh-CN" dirty="0"/>
              <a:t>Gradient Penalty (2)</a:t>
            </a:r>
            <a:endParaRPr lang="zh-CN" altLang="en-US" dirty="0"/>
          </a:p>
        </p:txBody>
      </p:sp>
      <p:sp>
        <p:nvSpPr>
          <p:cNvPr id="3" name="内容占位符 2">
            <a:extLst>
              <a:ext uri="{FF2B5EF4-FFF2-40B4-BE49-F238E27FC236}">
                <a16:creationId xmlns:a16="http://schemas.microsoft.com/office/drawing/2014/main" id="{F3B39B62-C66A-4980-8EB1-F9580B78D0C9}"/>
              </a:ext>
            </a:extLst>
          </p:cNvPr>
          <p:cNvSpPr>
            <a:spLocks noGrp="1"/>
          </p:cNvSpPr>
          <p:nvPr>
            <p:ph idx="1"/>
          </p:nvPr>
        </p:nvSpPr>
        <p:spPr/>
        <p:txBody>
          <a:bodyPr/>
          <a:lstStyle/>
          <a:p>
            <a:endParaRPr lang="zh-CN" altLang="en-US"/>
          </a:p>
        </p:txBody>
      </p:sp>
      <p:pic>
        <p:nvPicPr>
          <p:cNvPr id="4" name="图片 3">
            <a:extLst>
              <a:ext uri="{FF2B5EF4-FFF2-40B4-BE49-F238E27FC236}">
                <a16:creationId xmlns:a16="http://schemas.microsoft.com/office/drawing/2014/main" id="{0FB350D7-DB19-4CBC-A906-3D0C039A0783}"/>
              </a:ext>
            </a:extLst>
          </p:cNvPr>
          <p:cNvPicPr>
            <a:picLocks noChangeAspect="1"/>
          </p:cNvPicPr>
          <p:nvPr/>
        </p:nvPicPr>
        <p:blipFill>
          <a:blip r:embed="rId2"/>
          <a:stretch>
            <a:fillRect/>
          </a:stretch>
        </p:blipFill>
        <p:spPr>
          <a:xfrm>
            <a:off x="1551214" y="1690688"/>
            <a:ext cx="9089571" cy="4971773"/>
          </a:xfrm>
          <a:prstGeom prst="rect">
            <a:avLst/>
          </a:prstGeom>
        </p:spPr>
      </p:pic>
    </p:spTree>
    <p:extLst>
      <p:ext uri="{BB962C8B-B14F-4D97-AF65-F5344CB8AC3E}">
        <p14:creationId xmlns:p14="http://schemas.microsoft.com/office/powerpoint/2010/main" val="39091010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F42261-B435-4CD3-B6C8-7667F74984D7}"/>
              </a:ext>
            </a:extLst>
          </p:cNvPr>
          <p:cNvSpPr>
            <a:spLocks noGrp="1"/>
          </p:cNvSpPr>
          <p:nvPr>
            <p:ph type="title"/>
          </p:nvPr>
        </p:nvSpPr>
        <p:spPr/>
        <p:txBody>
          <a:bodyPr/>
          <a:lstStyle/>
          <a:p>
            <a:r>
              <a:rPr lang="en-US" altLang="zh-CN" dirty="0"/>
              <a:t>THANK YOU FOR LISTENING!</a:t>
            </a:r>
            <a:endParaRPr lang="zh-CN" altLang="en-US" dirty="0"/>
          </a:p>
        </p:txBody>
      </p:sp>
      <p:sp>
        <p:nvSpPr>
          <p:cNvPr id="3" name="内容占位符 2">
            <a:extLst>
              <a:ext uri="{FF2B5EF4-FFF2-40B4-BE49-F238E27FC236}">
                <a16:creationId xmlns:a16="http://schemas.microsoft.com/office/drawing/2014/main" id="{F2A6A156-3ABD-4F7C-96EB-8D0563706B63}"/>
              </a:ext>
            </a:extLst>
          </p:cNvPr>
          <p:cNvSpPr>
            <a:spLocks noGrp="1"/>
          </p:cNvSpPr>
          <p:nvPr>
            <p:ph idx="1"/>
          </p:nvPr>
        </p:nvSpPr>
        <p:spPr/>
        <p:txBody>
          <a:bodyPr/>
          <a:lstStyle/>
          <a:p>
            <a:endParaRPr lang="zh-CN" altLang="en-US" dirty="0"/>
          </a:p>
        </p:txBody>
      </p:sp>
    </p:spTree>
    <p:extLst>
      <p:ext uri="{BB962C8B-B14F-4D97-AF65-F5344CB8AC3E}">
        <p14:creationId xmlns:p14="http://schemas.microsoft.com/office/powerpoint/2010/main" val="24449688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D416251-99E1-46BA-962F-D04994E0B842}"/>
              </a:ext>
            </a:extLst>
          </p:cNvPr>
          <p:cNvSpPr>
            <a:spLocks noGrp="1"/>
          </p:cNvSpPr>
          <p:nvPr>
            <p:ph type="title"/>
          </p:nvPr>
        </p:nvSpPr>
        <p:spPr/>
        <p:txBody>
          <a:bodyPr/>
          <a:lstStyle/>
          <a:p>
            <a:r>
              <a:rPr lang="en-US" altLang="zh-CN" dirty="0"/>
              <a:t>Generative Adversarial Nets (GAN)</a:t>
            </a:r>
            <a:endParaRPr lang="zh-CN" altLang="en-US" dirty="0"/>
          </a:p>
        </p:txBody>
      </p:sp>
      <p:sp>
        <p:nvSpPr>
          <p:cNvPr id="3" name="内容占位符 2">
            <a:extLst>
              <a:ext uri="{FF2B5EF4-FFF2-40B4-BE49-F238E27FC236}">
                <a16:creationId xmlns:a16="http://schemas.microsoft.com/office/drawing/2014/main" id="{66C25316-5092-41DA-821C-114899903087}"/>
              </a:ext>
            </a:extLst>
          </p:cNvPr>
          <p:cNvSpPr>
            <a:spLocks noGrp="1"/>
          </p:cNvSpPr>
          <p:nvPr>
            <p:ph idx="1"/>
          </p:nvPr>
        </p:nvSpPr>
        <p:spPr/>
        <p:txBody>
          <a:bodyPr/>
          <a:lstStyle/>
          <a:p>
            <a:endParaRPr lang="zh-CN" altLang="en-US" dirty="0"/>
          </a:p>
        </p:txBody>
      </p:sp>
      <p:pic>
        <p:nvPicPr>
          <p:cNvPr id="4" name="图片 3">
            <a:extLst>
              <a:ext uri="{FF2B5EF4-FFF2-40B4-BE49-F238E27FC236}">
                <a16:creationId xmlns:a16="http://schemas.microsoft.com/office/drawing/2014/main" id="{1ADA0A5D-4A30-4130-A642-A896B964EC5C}"/>
              </a:ext>
            </a:extLst>
          </p:cNvPr>
          <p:cNvPicPr>
            <a:picLocks noChangeAspect="1"/>
          </p:cNvPicPr>
          <p:nvPr/>
        </p:nvPicPr>
        <p:blipFill>
          <a:blip r:embed="rId2"/>
          <a:stretch>
            <a:fillRect/>
          </a:stretch>
        </p:blipFill>
        <p:spPr>
          <a:xfrm>
            <a:off x="838200" y="2174431"/>
            <a:ext cx="10515599" cy="3653725"/>
          </a:xfrm>
          <a:prstGeom prst="rect">
            <a:avLst/>
          </a:prstGeom>
        </p:spPr>
      </p:pic>
    </p:spTree>
    <p:extLst>
      <p:ext uri="{BB962C8B-B14F-4D97-AF65-F5344CB8AC3E}">
        <p14:creationId xmlns:p14="http://schemas.microsoft.com/office/powerpoint/2010/main" val="21352725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DCB0C6-5905-4AED-928C-0AC8607177AF}"/>
              </a:ext>
            </a:extLst>
          </p:cNvPr>
          <p:cNvSpPr>
            <a:spLocks noGrp="1"/>
          </p:cNvSpPr>
          <p:nvPr>
            <p:ph type="title"/>
          </p:nvPr>
        </p:nvSpPr>
        <p:spPr/>
        <p:txBody>
          <a:bodyPr/>
          <a:lstStyle/>
          <a:p>
            <a:r>
              <a:rPr lang="en-US" altLang="zh-CN" dirty="0"/>
              <a:t>Brief Idea of GAN</a:t>
            </a:r>
            <a:endParaRPr lang="zh-CN" altLang="en-US" dirty="0"/>
          </a:p>
        </p:txBody>
      </p:sp>
      <p:sp>
        <p:nvSpPr>
          <p:cNvPr id="3" name="内容占位符 2">
            <a:extLst>
              <a:ext uri="{FF2B5EF4-FFF2-40B4-BE49-F238E27FC236}">
                <a16:creationId xmlns:a16="http://schemas.microsoft.com/office/drawing/2014/main" id="{51875D5A-9F63-4EF8-A987-9EAE2D2A052D}"/>
              </a:ext>
            </a:extLst>
          </p:cNvPr>
          <p:cNvSpPr>
            <a:spLocks noGrp="1"/>
          </p:cNvSpPr>
          <p:nvPr>
            <p:ph idx="1"/>
          </p:nvPr>
        </p:nvSpPr>
        <p:spPr/>
        <p:txBody>
          <a:bodyPr/>
          <a:lstStyle/>
          <a:p>
            <a:r>
              <a:rPr lang="en-US" altLang="zh-CN" dirty="0"/>
              <a:t>Discriminator (D) – A discriminative model that determines whether a sample is from the real distribution or the model distribution.</a:t>
            </a:r>
          </a:p>
          <a:p>
            <a:r>
              <a:rPr lang="en-US" altLang="zh-CN" dirty="0"/>
              <a:t>Generator (G) – A generative model that generates samples from the model distribution, which is as similar to the real distribution as possible.</a:t>
            </a:r>
          </a:p>
          <a:p>
            <a:r>
              <a:rPr lang="en-US" altLang="zh-CN" dirty="0"/>
              <a:t>Adversary – The two models compete with each other, and the </a:t>
            </a:r>
            <a:r>
              <a:rPr lang="en-US" altLang="zh-CN" b="1" dirty="0"/>
              <a:t>competition</a:t>
            </a:r>
            <a:r>
              <a:rPr lang="en-US" altLang="zh-CN" dirty="0"/>
              <a:t> drives both models to improve their performance, until the generator is indistinguishable.</a:t>
            </a:r>
          </a:p>
          <a:p>
            <a:r>
              <a:rPr lang="en-US" altLang="zh-CN" dirty="0"/>
              <a:t>Special case – G and D are both MLP’s, </a:t>
            </a:r>
            <a:endParaRPr lang="zh-CN" altLang="en-US" dirty="0"/>
          </a:p>
        </p:txBody>
      </p:sp>
    </p:spTree>
    <p:extLst>
      <p:ext uri="{BB962C8B-B14F-4D97-AF65-F5344CB8AC3E}">
        <p14:creationId xmlns:p14="http://schemas.microsoft.com/office/powerpoint/2010/main" val="40042176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69DA60-1076-4757-9F33-88C7D26977D4}"/>
              </a:ext>
            </a:extLst>
          </p:cNvPr>
          <p:cNvSpPr>
            <a:spLocks noGrp="1"/>
          </p:cNvSpPr>
          <p:nvPr>
            <p:ph type="title"/>
          </p:nvPr>
        </p:nvSpPr>
        <p:spPr/>
        <p:txBody>
          <a:bodyPr/>
          <a:lstStyle/>
          <a:p>
            <a:r>
              <a:rPr lang="en-US" altLang="zh-CN" dirty="0"/>
              <a:t>Brief Idea of GAN</a:t>
            </a:r>
            <a:endParaRPr lang="zh-CN" altLang="en-US" dirty="0"/>
          </a:p>
        </p:txBody>
      </p:sp>
      <p:sp>
        <p:nvSpPr>
          <p:cNvPr id="3" name="内容占位符 2">
            <a:extLst>
              <a:ext uri="{FF2B5EF4-FFF2-40B4-BE49-F238E27FC236}">
                <a16:creationId xmlns:a16="http://schemas.microsoft.com/office/drawing/2014/main" id="{909BA2DF-A4A7-4D4E-8CC4-9043F4C80C7F}"/>
              </a:ext>
            </a:extLst>
          </p:cNvPr>
          <p:cNvSpPr>
            <a:spLocks noGrp="1"/>
          </p:cNvSpPr>
          <p:nvPr>
            <p:ph idx="1"/>
          </p:nvPr>
        </p:nvSpPr>
        <p:spPr/>
        <p:txBody>
          <a:bodyPr/>
          <a:lstStyle/>
          <a:p>
            <a:endParaRPr lang="zh-CN" altLang="en-US" dirty="0"/>
          </a:p>
        </p:txBody>
      </p:sp>
      <p:pic>
        <p:nvPicPr>
          <p:cNvPr id="4" name="图片 3">
            <a:extLst>
              <a:ext uri="{FF2B5EF4-FFF2-40B4-BE49-F238E27FC236}">
                <a16:creationId xmlns:a16="http://schemas.microsoft.com/office/drawing/2014/main" id="{B167470D-397E-49EC-BC54-D62D0C139B74}"/>
              </a:ext>
            </a:extLst>
          </p:cNvPr>
          <p:cNvPicPr>
            <a:picLocks noChangeAspect="1"/>
          </p:cNvPicPr>
          <p:nvPr/>
        </p:nvPicPr>
        <p:blipFill>
          <a:blip r:embed="rId2"/>
          <a:stretch>
            <a:fillRect/>
          </a:stretch>
        </p:blipFill>
        <p:spPr>
          <a:xfrm>
            <a:off x="1876425" y="1629569"/>
            <a:ext cx="8439150" cy="4743450"/>
          </a:xfrm>
          <a:prstGeom prst="rect">
            <a:avLst/>
          </a:prstGeom>
        </p:spPr>
      </p:pic>
      <p:sp>
        <p:nvSpPr>
          <p:cNvPr id="5" name="文本框 4">
            <a:extLst>
              <a:ext uri="{FF2B5EF4-FFF2-40B4-BE49-F238E27FC236}">
                <a16:creationId xmlns:a16="http://schemas.microsoft.com/office/drawing/2014/main" id="{AE8018AC-7F4F-4AE6-A391-FE0C78EA38C0}"/>
              </a:ext>
            </a:extLst>
          </p:cNvPr>
          <p:cNvSpPr txBox="1"/>
          <p:nvPr/>
        </p:nvSpPr>
        <p:spPr>
          <a:xfrm>
            <a:off x="0" y="6373019"/>
            <a:ext cx="12192000" cy="646331"/>
          </a:xfrm>
          <a:prstGeom prst="rect">
            <a:avLst/>
          </a:prstGeom>
          <a:noFill/>
        </p:spPr>
        <p:txBody>
          <a:bodyPr wrap="square" rtlCol="0">
            <a:spAutoFit/>
          </a:bodyPr>
          <a:lstStyle/>
          <a:p>
            <a:r>
              <a:rPr lang="en-US" altLang="zh-CN" dirty="0"/>
              <a:t>Image source: </a:t>
            </a:r>
            <a:r>
              <a:rPr lang="en-US" altLang="zh-CN" dirty="0">
                <a:hlinkClick r:id="rId3"/>
              </a:rPr>
              <a:t>https://www.kdnuggets.com/2017/01/generative-adversarial-networks-hot-topic-machine-learning.html</a:t>
            </a:r>
            <a:endParaRPr lang="en-US" altLang="zh-CN" dirty="0"/>
          </a:p>
          <a:p>
            <a:endParaRPr lang="en-US" altLang="zh-CN" dirty="0"/>
          </a:p>
        </p:txBody>
      </p:sp>
    </p:spTree>
    <p:extLst>
      <p:ext uri="{BB962C8B-B14F-4D97-AF65-F5344CB8AC3E}">
        <p14:creationId xmlns:p14="http://schemas.microsoft.com/office/powerpoint/2010/main" val="36188808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0F3BF7-2F06-4DDD-B750-68AAC40D8E63}"/>
              </a:ext>
            </a:extLst>
          </p:cNvPr>
          <p:cNvSpPr>
            <a:spLocks noGrp="1"/>
          </p:cNvSpPr>
          <p:nvPr>
            <p:ph type="title"/>
          </p:nvPr>
        </p:nvSpPr>
        <p:spPr/>
        <p:txBody>
          <a:bodyPr/>
          <a:lstStyle/>
          <a:p>
            <a:r>
              <a:rPr lang="en-US" altLang="zh-CN" dirty="0"/>
              <a:t>Definitions</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F0B6ED6D-8F43-40E3-B7C2-B28967495833}"/>
                  </a:ext>
                </a:extLst>
              </p:cNvPr>
              <p:cNvSpPr>
                <a:spLocks noGrp="1"/>
              </p:cNvSpPr>
              <p:nvPr>
                <p:ph idx="1"/>
              </p:nvPr>
            </p:nvSpPr>
            <p:spPr/>
            <p:txBody>
              <a:bodyPr/>
              <a:lstStyle/>
              <a:p>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𝑟</m:t>
                        </m:r>
                      </m:sub>
                    </m:sSub>
                  </m:oMath>
                </a14:m>
                <a:r>
                  <a:rPr lang="zh-CN" altLang="en-US" dirty="0"/>
                  <a:t> </a:t>
                </a:r>
                <a:r>
                  <a:rPr lang="en-US" altLang="zh-CN" dirty="0"/>
                  <a:t>– Real data distribution over real data </a:t>
                </a:r>
                <a14:m>
                  <m:oMath xmlns:m="http://schemas.openxmlformats.org/officeDocument/2006/math">
                    <m:r>
                      <a:rPr lang="en-US" altLang="zh-CN" b="0" i="1" smtClean="0">
                        <a:latin typeface="Cambria Math" panose="02040503050406030204" pitchFamily="18" charset="0"/>
                      </a:rPr>
                      <m:t>𝑥</m:t>
                    </m:r>
                  </m:oMath>
                </a14:m>
                <a:r>
                  <a:rPr lang="en-US" altLang="zh-CN" dirty="0"/>
                  <a:t>.</a:t>
                </a:r>
              </a:p>
              <a:p>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𝑧</m:t>
                        </m:r>
                      </m:sub>
                    </m:sSub>
                  </m:oMath>
                </a14:m>
                <a:r>
                  <a:rPr lang="zh-CN" altLang="en-US" dirty="0"/>
                  <a:t> </a:t>
                </a:r>
                <a:r>
                  <a:rPr lang="en-US" altLang="zh-CN" dirty="0"/>
                  <a:t>– Noise distribution over noise input </a:t>
                </a:r>
                <a14:m>
                  <m:oMath xmlns:m="http://schemas.openxmlformats.org/officeDocument/2006/math">
                    <m:r>
                      <a:rPr lang="en-US" altLang="zh-CN" b="0" i="1" smtClean="0">
                        <a:latin typeface="Cambria Math" panose="02040503050406030204" pitchFamily="18" charset="0"/>
                      </a:rPr>
                      <m:t>𝑧</m:t>
                    </m:r>
                  </m:oMath>
                </a14:m>
                <a:r>
                  <a:rPr lang="en-US" altLang="zh-CN" dirty="0"/>
                  <a:t>.</a:t>
                </a:r>
              </a:p>
              <a:p>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𝑔</m:t>
                        </m:r>
                      </m:sub>
                    </m:sSub>
                  </m:oMath>
                </a14:m>
                <a:r>
                  <a:rPr lang="zh-CN" altLang="en-US" dirty="0"/>
                  <a:t> </a:t>
                </a:r>
                <a:r>
                  <a:rPr lang="en-US" altLang="zh-CN" dirty="0"/>
                  <a:t>– Generator model distribution data </a:t>
                </a:r>
                <a14:m>
                  <m:oMath xmlns:m="http://schemas.openxmlformats.org/officeDocument/2006/math">
                    <m:r>
                      <a:rPr lang="en-US" altLang="zh-CN" b="0" i="1" smtClean="0">
                        <a:latin typeface="Cambria Math" panose="02040503050406030204" pitchFamily="18" charset="0"/>
                      </a:rPr>
                      <m:t>𝑥</m:t>
                    </m:r>
                  </m:oMath>
                </a14:m>
                <a:r>
                  <a:rPr lang="en-US" altLang="zh-CN" dirty="0"/>
                  <a:t>.</a:t>
                </a:r>
              </a:p>
              <a:p>
                <a14:m>
                  <m:oMath xmlns:m="http://schemas.openxmlformats.org/officeDocument/2006/math">
                    <m:r>
                      <a:rPr lang="en-US" altLang="zh-CN" b="0" i="1" smtClean="0">
                        <a:latin typeface="Cambria Math" panose="02040503050406030204" pitchFamily="18" charset="0"/>
                      </a:rPr>
                      <m:t>𝐺</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𝑧</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𝜃</m:t>
                            </m:r>
                          </m:e>
                          <m:sub>
                            <m:r>
                              <a:rPr lang="en-US" altLang="zh-CN" b="0" i="1" smtClean="0">
                                <a:latin typeface="Cambria Math" panose="02040503050406030204" pitchFamily="18" charset="0"/>
                              </a:rPr>
                              <m:t>𝑔</m:t>
                            </m:r>
                          </m:sub>
                        </m:sSub>
                      </m:e>
                    </m:d>
                  </m:oMath>
                </a14:m>
                <a:r>
                  <a:rPr lang="en-US" altLang="zh-CN" dirty="0"/>
                  <a:t> – Mapping from noise space </a:t>
                </a:r>
                <a14:m>
                  <m:oMath xmlns:m="http://schemas.openxmlformats.org/officeDocument/2006/math">
                    <m:r>
                      <a:rPr lang="en-US" altLang="zh-CN" b="0" i="1" smtClean="0">
                        <a:latin typeface="Cambria Math" panose="02040503050406030204" pitchFamily="18" charset="0"/>
                      </a:rPr>
                      <m:t>𝑍</m:t>
                    </m:r>
                  </m:oMath>
                </a14:m>
                <a:r>
                  <a:rPr lang="zh-CN" altLang="en-US" dirty="0"/>
                  <a:t> </a:t>
                </a:r>
                <a:r>
                  <a:rPr lang="en-US" altLang="zh-CN" dirty="0"/>
                  <a:t>to data space </a:t>
                </a:r>
                <a14:m>
                  <m:oMath xmlns:m="http://schemas.openxmlformats.org/officeDocument/2006/math">
                    <m:r>
                      <a:rPr lang="en-US" altLang="zh-CN" b="0" i="1" smtClean="0">
                        <a:latin typeface="Cambria Math" panose="02040503050406030204" pitchFamily="18" charset="0"/>
                      </a:rPr>
                      <m:t>𝑋</m:t>
                    </m:r>
                  </m:oMath>
                </a14:m>
                <a:r>
                  <a:rPr lang="en-US" altLang="zh-CN" dirty="0"/>
                  <a:t>, using MLP parameterized by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𝜃</m:t>
                        </m:r>
                      </m:e>
                      <m:sub>
                        <m:r>
                          <a:rPr lang="en-US" altLang="zh-CN" b="0" i="1" smtClean="0">
                            <a:latin typeface="Cambria Math" panose="02040503050406030204" pitchFamily="18" charset="0"/>
                          </a:rPr>
                          <m:t>𝑔</m:t>
                        </m:r>
                      </m:sub>
                    </m:sSub>
                  </m:oMath>
                </a14:m>
                <a:r>
                  <a:rPr lang="en-US" altLang="zh-CN" dirty="0"/>
                  <a:t>.</a:t>
                </a:r>
              </a:p>
              <a:p>
                <a14:m>
                  <m:oMath xmlns:m="http://schemas.openxmlformats.org/officeDocument/2006/math">
                    <m:r>
                      <a:rPr lang="en-US" altLang="zh-CN" b="0" i="1" smtClean="0">
                        <a:latin typeface="Cambria Math" panose="02040503050406030204" pitchFamily="18" charset="0"/>
                      </a:rPr>
                      <m:t>𝐷</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𝜃</m:t>
                            </m:r>
                          </m:e>
                          <m:sub>
                            <m:r>
                              <a:rPr lang="en-US" altLang="zh-CN" b="0" i="1" smtClean="0">
                                <a:latin typeface="Cambria Math" panose="02040503050406030204" pitchFamily="18" charset="0"/>
                              </a:rPr>
                              <m:t>𝑑</m:t>
                            </m:r>
                          </m:sub>
                        </m:sSub>
                      </m:e>
                    </m:d>
                  </m:oMath>
                </a14:m>
                <a:r>
                  <a:rPr lang="en-US" altLang="zh-CN" dirty="0"/>
                  <a:t> – Mapping from data space </a:t>
                </a:r>
                <a14:m>
                  <m:oMath xmlns:m="http://schemas.openxmlformats.org/officeDocument/2006/math">
                    <m:r>
                      <a:rPr lang="en-US" altLang="zh-CN" b="0" i="1" smtClean="0">
                        <a:latin typeface="Cambria Math" panose="02040503050406030204" pitchFamily="18" charset="0"/>
                      </a:rPr>
                      <m:t>𝑋</m:t>
                    </m:r>
                  </m:oMath>
                </a14:m>
                <a:r>
                  <a:rPr lang="zh-CN" altLang="en-US" dirty="0"/>
                  <a:t> </a:t>
                </a:r>
                <a:r>
                  <a:rPr lang="en-US" altLang="zh-CN" dirty="0"/>
                  <a:t>to scalar probability space, using MLP parameterized by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𝜃</m:t>
                        </m:r>
                      </m:e>
                      <m:sub>
                        <m:r>
                          <a:rPr lang="en-US" altLang="zh-CN" b="0" i="1" smtClean="0">
                            <a:latin typeface="Cambria Math" panose="02040503050406030204" pitchFamily="18" charset="0"/>
                          </a:rPr>
                          <m:t>𝑑</m:t>
                        </m:r>
                      </m:sub>
                    </m:sSub>
                  </m:oMath>
                </a14:m>
                <a:r>
                  <a:rPr lang="en-US" altLang="zh-CN" dirty="0"/>
                  <a:t>.</a:t>
                </a:r>
              </a:p>
              <a:p>
                <a:pPr lvl="1"/>
                <a14:m>
                  <m:oMath xmlns:m="http://schemas.openxmlformats.org/officeDocument/2006/math">
                    <m:r>
                      <a:rPr lang="en-US" altLang="zh-CN" b="0" i="1" smtClean="0">
                        <a:latin typeface="Cambria Math" panose="02040503050406030204" pitchFamily="18" charset="0"/>
                      </a:rPr>
                      <m:t>𝐷</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oMath>
                </a14:m>
                <a:r>
                  <a:rPr lang="zh-CN" altLang="en-US" dirty="0"/>
                  <a:t> </a:t>
                </a:r>
                <a:r>
                  <a:rPr lang="en-US" altLang="zh-CN" dirty="0"/>
                  <a:t>represents the probability that </a:t>
                </a:r>
                <a14:m>
                  <m:oMath xmlns:m="http://schemas.openxmlformats.org/officeDocument/2006/math">
                    <m:r>
                      <a:rPr lang="en-US" altLang="zh-CN" b="0" i="1" smtClean="0">
                        <a:latin typeface="Cambria Math" panose="02040503050406030204" pitchFamily="18" charset="0"/>
                      </a:rPr>
                      <m:t>𝑥</m:t>
                    </m:r>
                  </m:oMath>
                </a14:m>
                <a:r>
                  <a:rPr lang="en-US" altLang="zh-CN" dirty="0"/>
                  <a:t> comes from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𝑟</m:t>
                        </m:r>
                      </m:sub>
                    </m:sSub>
                  </m:oMath>
                </a14:m>
                <a:r>
                  <a:rPr lang="zh-CN" altLang="en-US" dirty="0"/>
                  <a:t> </a:t>
                </a:r>
                <a:r>
                  <a:rPr lang="en-US" altLang="zh-CN" dirty="0"/>
                  <a:t>rather than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𝑔</m:t>
                        </m:r>
                      </m:sub>
                    </m:sSub>
                    <m:r>
                      <a:rPr lang="en-US" altLang="zh-CN" b="0" i="0" smtClean="0">
                        <a:latin typeface="Cambria Math" panose="02040503050406030204" pitchFamily="18" charset="0"/>
                      </a:rPr>
                      <m:t>.</m:t>
                    </m:r>
                  </m:oMath>
                </a14:m>
                <a:endParaRPr lang="zh-CN" altLang="en-US" dirty="0"/>
              </a:p>
            </p:txBody>
          </p:sp>
        </mc:Choice>
        <mc:Fallback xmlns="">
          <p:sp>
            <p:nvSpPr>
              <p:cNvPr id="3" name="内容占位符 2">
                <a:extLst>
                  <a:ext uri="{FF2B5EF4-FFF2-40B4-BE49-F238E27FC236}">
                    <a16:creationId xmlns:a16="http://schemas.microsoft.com/office/drawing/2014/main" id="{F0B6ED6D-8F43-40E3-B7C2-B28967495833}"/>
                  </a:ext>
                </a:extLst>
              </p:cNvPr>
              <p:cNvSpPr>
                <a:spLocks noGrp="1" noRot="1" noChangeAspect="1" noMove="1" noResize="1" noEditPoints="1" noAdjustHandles="1" noChangeArrowheads="1" noChangeShapeType="1" noTextEdit="1"/>
              </p:cNvSpPr>
              <p:nvPr>
                <p:ph idx="1"/>
              </p:nvPr>
            </p:nvSpPr>
            <p:spPr>
              <a:blipFill>
                <a:blip r:embed="rId2"/>
                <a:stretch>
                  <a:fillRect t="-2381" r="-173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9965212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A7DFF6-506C-4DC0-99A6-7260A7E7AF7C}"/>
              </a:ext>
            </a:extLst>
          </p:cNvPr>
          <p:cNvSpPr>
            <a:spLocks noGrp="1"/>
          </p:cNvSpPr>
          <p:nvPr>
            <p:ph type="title"/>
          </p:nvPr>
        </p:nvSpPr>
        <p:spPr/>
        <p:txBody>
          <a:bodyPr/>
          <a:lstStyle/>
          <a:p>
            <a:r>
              <a:rPr lang="en-US" altLang="zh-CN" dirty="0"/>
              <a:t>Minimax Game</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61AA052-A9EF-4919-A20B-C5FA97FF2654}"/>
                  </a:ext>
                </a:extLst>
              </p:cNvPr>
              <p:cNvSpPr>
                <a:spLocks noGrp="1"/>
              </p:cNvSpPr>
              <p:nvPr>
                <p:ph idx="1"/>
              </p:nvPr>
            </p:nvSpPr>
            <p:spPr/>
            <p:txBody>
              <a:bodyPr>
                <a:normAutofit fontScale="77500" lnSpcReduction="20000"/>
              </a:bodyPr>
              <a:lstStyle/>
              <a:p>
                <a:r>
                  <a:rPr lang="en-US" altLang="zh-CN" dirty="0"/>
                  <a:t>Minimax game – </a:t>
                </a:r>
                <a14:m>
                  <m:oMath xmlns:m="http://schemas.openxmlformats.org/officeDocument/2006/math">
                    <m:limLow>
                      <m:limLowPr>
                        <m:ctrlPr>
                          <a:rPr lang="en-US" altLang="zh-CN" b="0" i="1" smtClean="0">
                            <a:latin typeface="Cambria Math" panose="02040503050406030204" pitchFamily="18" charset="0"/>
                          </a:rPr>
                        </m:ctrlPr>
                      </m:limLowPr>
                      <m:e>
                        <m:r>
                          <m:rPr>
                            <m:sty m:val="p"/>
                          </m:rPr>
                          <a:rPr lang="en-US" altLang="zh-CN" b="0" i="0" smtClean="0">
                            <a:latin typeface="Cambria Math" panose="02040503050406030204" pitchFamily="18" charset="0"/>
                          </a:rPr>
                          <m:t>min</m:t>
                        </m:r>
                      </m:e>
                      <m:lim>
                        <m:r>
                          <a:rPr lang="en-US" altLang="zh-CN" b="0" i="1" smtClean="0">
                            <a:latin typeface="Cambria Math" panose="02040503050406030204" pitchFamily="18" charset="0"/>
                          </a:rPr>
                          <m:t>𝐺</m:t>
                        </m:r>
                      </m:lim>
                    </m:limLow>
                    <m:func>
                      <m:funcPr>
                        <m:ctrlPr>
                          <a:rPr lang="en-US" altLang="zh-CN" b="0" i="1" smtClean="0">
                            <a:latin typeface="Cambria Math" panose="02040503050406030204" pitchFamily="18" charset="0"/>
                          </a:rPr>
                        </m:ctrlPr>
                      </m:funcPr>
                      <m:fName>
                        <m:limLow>
                          <m:limLowPr>
                            <m:ctrlPr>
                              <a:rPr lang="en-US" altLang="zh-CN" b="0" i="1" smtClean="0">
                                <a:latin typeface="Cambria Math" panose="02040503050406030204" pitchFamily="18" charset="0"/>
                              </a:rPr>
                            </m:ctrlPr>
                          </m:limLowPr>
                          <m:e>
                            <m:r>
                              <m:rPr>
                                <m:sty m:val="p"/>
                              </m:rPr>
                              <a:rPr lang="en-US" altLang="zh-CN" b="0" i="0" smtClean="0">
                                <a:latin typeface="Cambria Math" panose="02040503050406030204" pitchFamily="18" charset="0"/>
                              </a:rPr>
                              <m:t>max</m:t>
                            </m:r>
                          </m:e>
                          <m:lim>
                            <m:r>
                              <a:rPr lang="en-US" altLang="zh-CN" b="0" i="1" smtClean="0">
                                <a:latin typeface="Cambria Math" panose="02040503050406030204" pitchFamily="18" charset="0"/>
                              </a:rPr>
                              <m:t>𝐷</m:t>
                            </m:r>
                          </m:lim>
                        </m:limLow>
                      </m:fName>
                      <m:e>
                        <m:r>
                          <a:rPr lang="en-US" altLang="zh-CN" b="0" i="1" smtClean="0">
                            <a:latin typeface="Cambria Math" panose="02040503050406030204" pitchFamily="18" charset="0"/>
                          </a:rPr>
                          <m:t>𝐿</m:t>
                        </m:r>
                        <m:r>
                          <a:rPr lang="en-US" altLang="zh-CN" b="0" i="1" smtClean="0">
                            <a:latin typeface="Cambria Math" panose="02040503050406030204" pitchFamily="18" charset="0"/>
                          </a:rPr>
                          <m:t>(</m:t>
                        </m:r>
                        <m:r>
                          <a:rPr lang="en-US" altLang="zh-CN" b="0" i="1" smtClean="0">
                            <a:latin typeface="Cambria Math" panose="02040503050406030204" pitchFamily="18" charset="0"/>
                          </a:rPr>
                          <m:t>𝐷</m:t>
                        </m:r>
                        <m:r>
                          <a:rPr lang="en-US" altLang="zh-CN" b="0" i="1" smtClean="0">
                            <a:latin typeface="Cambria Math" panose="02040503050406030204" pitchFamily="18" charset="0"/>
                          </a:rPr>
                          <m:t>,</m:t>
                        </m:r>
                        <m:r>
                          <a:rPr lang="en-US" altLang="zh-CN" b="0" i="1" smtClean="0">
                            <a:latin typeface="Cambria Math" panose="02040503050406030204" pitchFamily="18" charset="0"/>
                          </a:rPr>
                          <m:t>𝐺</m:t>
                        </m:r>
                        <m:r>
                          <a:rPr lang="en-US" altLang="zh-CN" b="0" i="1" smtClean="0">
                            <a:latin typeface="Cambria Math" panose="02040503050406030204" pitchFamily="18" charset="0"/>
                          </a:rPr>
                          <m:t>)</m:t>
                        </m:r>
                      </m:e>
                    </m:func>
                  </m:oMath>
                </a14:m>
                <a:endParaRPr lang="en-US" altLang="zh-CN" dirty="0"/>
              </a:p>
              <a:p>
                <a:pPr marL="0" indent="0">
                  <a:buNone/>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𝐿</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𝐷</m:t>
                          </m:r>
                          <m:r>
                            <a:rPr lang="en-US" altLang="zh-CN" b="0" i="1" smtClean="0">
                              <a:latin typeface="Cambria Math" panose="02040503050406030204" pitchFamily="18" charset="0"/>
                            </a:rPr>
                            <m:t>,</m:t>
                          </m:r>
                          <m:r>
                            <a:rPr lang="en-US" altLang="zh-CN" b="0" i="1" smtClean="0">
                              <a:latin typeface="Cambria Math" panose="02040503050406030204" pitchFamily="18" charset="0"/>
                            </a:rPr>
                            <m:t>𝐺</m:t>
                          </m:r>
                        </m:e>
                      </m:d>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𝐸</m:t>
                          </m:r>
                        </m:e>
                        <m:sub>
                          <m:r>
                            <a:rPr lang="en-US" altLang="zh-CN" b="0" i="1" smtClean="0">
                              <a:latin typeface="Cambria Math" panose="02040503050406030204" pitchFamily="18" charset="0"/>
                            </a:rPr>
                            <m:t>𝑥</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𝑟</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sub>
                      </m:sSub>
                      <m:d>
                        <m:dPr>
                          <m:begChr m:val="["/>
                          <m:endChr m:val="]"/>
                          <m:ctrlPr>
                            <a:rPr lang="en-US" altLang="zh-CN" b="0" i="1" smtClean="0">
                              <a:latin typeface="Cambria Math" panose="02040503050406030204" pitchFamily="18" charset="0"/>
                            </a:rPr>
                          </m:ctrlPr>
                        </m:dPr>
                        <m:e>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log</m:t>
                              </m:r>
                            </m:fName>
                            <m:e>
                              <m:r>
                                <a:rPr lang="en-US" altLang="zh-CN" b="0" i="1" smtClean="0">
                                  <a:latin typeface="Cambria Math" panose="02040503050406030204" pitchFamily="18" charset="0"/>
                                </a:rPr>
                                <m:t>𝐷</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e>
                          </m:func>
                        </m:e>
                      </m:d>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𝐸</m:t>
                          </m:r>
                        </m:e>
                        <m:sub>
                          <m:r>
                            <a:rPr lang="en-US" altLang="zh-CN" b="0" i="1" smtClean="0">
                              <a:latin typeface="Cambria Math" panose="02040503050406030204" pitchFamily="18" charset="0"/>
                            </a:rPr>
                            <m:t>𝑧</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𝑧</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𝑧</m:t>
                              </m:r>
                            </m:e>
                          </m:d>
                        </m:sub>
                      </m:sSub>
                      <m:d>
                        <m:dPr>
                          <m:begChr m:val="["/>
                          <m:endChr m:val="]"/>
                          <m:ctrlPr>
                            <a:rPr lang="en-US" altLang="zh-CN" b="0" i="1" smtClean="0">
                              <a:latin typeface="Cambria Math" panose="02040503050406030204" pitchFamily="18" charset="0"/>
                            </a:rPr>
                          </m:ctrlPr>
                        </m:dPr>
                        <m:e>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log</m:t>
                              </m:r>
                            </m:fName>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1−</m:t>
                                  </m:r>
                                  <m:r>
                                    <a:rPr lang="en-US" altLang="zh-CN" b="0" i="1" smtClean="0">
                                      <a:latin typeface="Cambria Math" panose="02040503050406030204" pitchFamily="18" charset="0"/>
                                    </a:rPr>
                                    <m:t>𝐷</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𝐺</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𝑧</m:t>
                                          </m:r>
                                        </m:e>
                                      </m:d>
                                    </m:e>
                                  </m:d>
                                </m:e>
                              </m:d>
                            </m:e>
                          </m:func>
                        </m:e>
                      </m:d>
                    </m:oMath>
                  </m:oMathPara>
                </a14:m>
                <a:endParaRPr lang="en-US" altLang="zh-CN"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       =</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𝐸</m:t>
                          </m:r>
                        </m:e>
                        <m:sub>
                          <m:r>
                            <a:rPr lang="en-US" altLang="zh-CN" b="0" i="1" smtClean="0">
                              <a:latin typeface="Cambria Math" panose="02040503050406030204" pitchFamily="18" charset="0"/>
                            </a:rPr>
                            <m:t>𝑥</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𝑟</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sub>
                      </m:sSub>
                      <m:d>
                        <m:dPr>
                          <m:begChr m:val="["/>
                          <m:endChr m:val="]"/>
                          <m:ctrlPr>
                            <a:rPr lang="en-US" altLang="zh-CN" b="0" i="1" smtClean="0">
                              <a:latin typeface="Cambria Math" panose="02040503050406030204" pitchFamily="18" charset="0"/>
                            </a:rPr>
                          </m:ctrlPr>
                        </m:dPr>
                        <m:e>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log</m:t>
                              </m:r>
                            </m:fName>
                            <m:e>
                              <m:r>
                                <a:rPr lang="en-US" altLang="zh-CN" b="0" i="1" smtClean="0">
                                  <a:latin typeface="Cambria Math" panose="02040503050406030204" pitchFamily="18" charset="0"/>
                                </a:rPr>
                                <m:t>𝐷</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e>
                          </m:func>
                        </m:e>
                      </m:d>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𝐸</m:t>
                          </m:r>
                        </m:e>
                        <m:sub>
                          <m:r>
                            <a:rPr lang="en-US" altLang="zh-CN" b="0" i="1" smtClean="0">
                              <a:latin typeface="Cambria Math" panose="02040503050406030204" pitchFamily="18" charset="0"/>
                            </a:rPr>
                            <m:t>𝑥</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𝑔</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sub>
                      </m:sSub>
                      <m:d>
                        <m:dPr>
                          <m:begChr m:val="["/>
                          <m:endChr m:val="]"/>
                          <m:ctrlPr>
                            <a:rPr lang="en-US" altLang="zh-CN" b="0" i="1" smtClean="0">
                              <a:latin typeface="Cambria Math" panose="02040503050406030204" pitchFamily="18" charset="0"/>
                            </a:rPr>
                          </m:ctrlPr>
                        </m:dPr>
                        <m:e>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log</m:t>
                              </m:r>
                            </m:fName>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1−</m:t>
                                  </m:r>
                                  <m:r>
                                    <a:rPr lang="en-US" altLang="zh-CN" b="0" i="1" smtClean="0">
                                      <a:latin typeface="Cambria Math" panose="02040503050406030204" pitchFamily="18" charset="0"/>
                                    </a:rPr>
                                    <m:t>𝐷</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e>
                              </m:d>
                            </m:e>
                          </m:func>
                        </m:e>
                      </m:d>
                    </m:oMath>
                  </m:oMathPara>
                </a14:m>
                <a:endParaRPr lang="en-US" altLang="zh-CN" b="0" dirty="0"/>
              </a:p>
              <a:p>
                <a:r>
                  <a:rPr lang="en-US" altLang="zh-CN" dirty="0"/>
                  <a:t>For </a:t>
                </a:r>
                <a14:m>
                  <m:oMath xmlns:m="http://schemas.openxmlformats.org/officeDocument/2006/math">
                    <m:r>
                      <a:rPr lang="en-US" altLang="zh-CN" b="0" i="1" smtClean="0">
                        <a:latin typeface="Cambria Math" panose="02040503050406030204" pitchFamily="18" charset="0"/>
                      </a:rPr>
                      <m:t>𝐷</m:t>
                    </m:r>
                  </m:oMath>
                </a14:m>
                <a:endParaRPr lang="en-US" altLang="zh-CN" b="0" dirty="0"/>
              </a:p>
              <a:p>
                <a:pPr lvl="1"/>
                <a:r>
                  <a:rPr lang="en-US" altLang="zh-CN" b="0" dirty="0"/>
                  <a:t>Maximize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𝐸</m:t>
                        </m:r>
                      </m:e>
                      <m:sub>
                        <m:r>
                          <a:rPr lang="en-US" altLang="zh-CN" b="0" i="1" smtClean="0">
                            <a:latin typeface="Cambria Math" panose="02040503050406030204" pitchFamily="18" charset="0"/>
                          </a:rPr>
                          <m:t>𝑥</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𝑟</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sub>
                    </m:sSub>
                    <m:d>
                      <m:dPr>
                        <m:begChr m:val="["/>
                        <m:endChr m:val="]"/>
                        <m:ctrlPr>
                          <a:rPr lang="en-US" altLang="zh-CN" b="0" i="1" smtClean="0">
                            <a:latin typeface="Cambria Math" panose="02040503050406030204" pitchFamily="18" charset="0"/>
                          </a:rPr>
                        </m:ctrlPr>
                      </m:dPr>
                      <m:e>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log</m:t>
                            </m:r>
                          </m:fName>
                          <m:e>
                            <m:r>
                              <a:rPr lang="en-US" altLang="zh-CN" b="0" i="1" smtClean="0">
                                <a:latin typeface="Cambria Math" panose="02040503050406030204" pitchFamily="18" charset="0"/>
                              </a:rPr>
                              <m:t>𝐷</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e>
                        </m:func>
                      </m:e>
                    </m:d>
                  </m:oMath>
                </a14:m>
                <a:r>
                  <a:rPr lang="en-US" altLang="zh-CN" b="0" dirty="0"/>
                  <a:t> to make accurate decision over the real data.</a:t>
                </a:r>
              </a:p>
              <a:p>
                <a:pPr lvl="1"/>
                <a:r>
                  <a:rPr lang="en-US" altLang="zh-CN" dirty="0"/>
                  <a:t>Maximize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𝐸</m:t>
                        </m:r>
                      </m:e>
                      <m:sub>
                        <m:r>
                          <a:rPr lang="en-US" altLang="zh-CN" b="0" i="1" smtClean="0">
                            <a:latin typeface="Cambria Math" panose="02040503050406030204" pitchFamily="18" charset="0"/>
                          </a:rPr>
                          <m:t>𝑧</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𝑧</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𝑧</m:t>
                            </m:r>
                          </m:e>
                        </m:d>
                      </m:sub>
                    </m:sSub>
                    <m:d>
                      <m:dPr>
                        <m:begChr m:val="["/>
                        <m:endChr m:val="]"/>
                        <m:ctrlPr>
                          <a:rPr lang="en-US" altLang="zh-CN" b="0" i="1" smtClean="0">
                            <a:latin typeface="Cambria Math" panose="02040503050406030204" pitchFamily="18" charset="0"/>
                          </a:rPr>
                        </m:ctrlPr>
                      </m:dPr>
                      <m:e>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log</m:t>
                            </m:r>
                          </m:fName>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1−</m:t>
                                </m:r>
                                <m:r>
                                  <a:rPr lang="en-US" altLang="zh-CN" b="0" i="1" smtClean="0">
                                    <a:latin typeface="Cambria Math" panose="02040503050406030204" pitchFamily="18" charset="0"/>
                                  </a:rPr>
                                  <m:t>𝐷</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𝐺</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𝑧</m:t>
                                        </m:r>
                                      </m:e>
                                    </m:d>
                                  </m:e>
                                </m:d>
                              </m:e>
                            </m:d>
                          </m:e>
                        </m:func>
                      </m:e>
                    </m:d>
                  </m:oMath>
                </a14:m>
                <a:r>
                  <a:rPr lang="en-US" altLang="zh-CN" dirty="0"/>
                  <a:t> (minimize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𝐸</m:t>
                        </m:r>
                      </m:e>
                      <m:sub>
                        <m:r>
                          <a:rPr lang="en-US" altLang="zh-CN" b="0" i="1" smtClean="0">
                            <a:latin typeface="Cambria Math" panose="02040503050406030204" pitchFamily="18" charset="0"/>
                          </a:rPr>
                          <m:t>𝑧</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𝑧</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𝑧</m:t>
                            </m:r>
                          </m:e>
                        </m:d>
                      </m:sub>
                    </m:sSub>
                    <m:d>
                      <m:dPr>
                        <m:begChr m:val="["/>
                        <m:endChr m:val="]"/>
                        <m:ctrlPr>
                          <a:rPr lang="en-US" altLang="zh-CN" b="0" i="1" smtClean="0">
                            <a:latin typeface="Cambria Math" panose="02040503050406030204" pitchFamily="18" charset="0"/>
                          </a:rPr>
                        </m:ctrlPr>
                      </m:dPr>
                      <m:e>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log</m:t>
                            </m:r>
                          </m:fName>
                          <m:e>
                            <m:r>
                              <a:rPr lang="en-US" altLang="zh-CN" b="0" i="1" smtClean="0">
                                <a:latin typeface="Cambria Math" panose="02040503050406030204" pitchFamily="18" charset="0"/>
                              </a:rPr>
                              <m:t>𝐷</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𝐺</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𝑧</m:t>
                                    </m:r>
                                  </m:e>
                                </m:d>
                              </m:e>
                            </m:d>
                          </m:e>
                        </m:func>
                      </m:e>
                    </m:d>
                  </m:oMath>
                </a14:m>
                <a:r>
                  <a:rPr lang="en-US" altLang="zh-CN" b="0" dirty="0"/>
                  <a:t>) to make accurate decision over the generated fake data.</a:t>
                </a:r>
              </a:p>
              <a:p>
                <a:pPr marL="457200" lvl="1" indent="0">
                  <a:buNone/>
                </a:pPr>
                <a14:m>
                  <m:oMathPara xmlns:m="http://schemas.openxmlformats.org/officeDocument/2006/math">
                    <m:oMathParaPr>
                      <m:jc m:val="centerGroup"/>
                    </m:oMathParaPr>
                    <m:oMath xmlns:m="http://schemas.openxmlformats.org/officeDocument/2006/math">
                      <m:func>
                        <m:funcPr>
                          <m:ctrlPr>
                            <a:rPr lang="en-US" altLang="zh-CN" b="0" i="1" smtClean="0">
                              <a:latin typeface="Cambria Math" panose="02040503050406030204" pitchFamily="18" charset="0"/>
                            </a:rPr>
                          </m:ctrlPr>
                        </m:funcPr>
                        <m:fName>
                          <m:limLow>
                            <m:limLowPr>
                              <m:ctrlPr>
                                <a:rPr lang="en-US" altLang="zh-CN" b="0" i="1" smtClean="0">
                                  <a:latin typeface="Cambria Math" panose="02040503050406030204" pitchFamily="18" charset="0"/>
                                </a:rPr>
                              </m:ctrlPr>
                            </m:limLowPr>
                            <m:e>
                              <m:r>
                                <m:rPr>
                                  <m:sty m:val="p"/>
                                </m:rPr>
                                <a:rPr lang="en-US" altLang="zh-CN" b="0" i="0" smtClean="0">
                                  <a:latin typeface="Cambria Math" panose="02040503050406030204" pitchFamily="18" charset="0"/>
                                </a:rPr>
                                <m:t>max</m:t>
                              </m:r>
                            </m:e>
                            <m:lim>
                              <m:r>
                                <m:rPr>
                                  <m:sty m:val="p"/>
                                </m:rPr>
                                <a:rPr lang="en-US" altLang="zh-CN" b="0" i="0" smtClean="0">
                                  <a:latin typeface="Cambria Math" panose="02040503050406030204" pitchFamily="18" charset="0"/>
                                </a:rPr>
                                <m:t>D</m:t>
                              </m:r>
                            </m:lim>
                          </m:limLow>
                        </m:fName>
                        <m:e>
                          <m:r>
                            <a:rPr lang="en-US" altLang="zh-CN" b="0" i="1" smtClean="0">
                              <a:latin typeface="Cambria Math" panose="02040503050406030204" pitchFamily="18" charset="0"/>
                            </a:rPr>
                            <m:t>𝐿</m:t>
                          </m:r>
                          <m:r>
                            <a:rPr lang="en-US" altLang="zh-CN" b="0" i="1" smtClean="0">
                              <a:latin typeface="Cambria Math" panose="02040503050406030204" pitchFamily="18" charset="0"/>
                            </a:rPr>
                            <m:t>(</m:t>
                          </m:r>
                          <m:r>
                            <a:rPr lang="en-US" altLang="zh-CN" b="0" i="1" smtClean="0">
                              <a:latin typeface="Cambria Math" panose="02040503050406030204" pitchFamily="18" charset="0"/>
                            </a:rPr>
                            <m:t>𝐷</m:t>
                          </m:r>
                          <m:r>
                            <a:rPr lang="en-US" altLang="zh-CN" b="0" i="1" smtClean="0">
                              <a:latin typeface="Cambria Math" panose="02040503050406030204" pitchFamily="18" charset="0"/>
                            </a:rPr>
                            <m:t>,</m:t>
                          </m:r>
                          <m:r>
                            <a:rPr lang="en-US" altLang="zh-CN" b="0" i="1" smtClean="0">
                              <a:latin typeface="Cambria Math" panose="02040503050406030204" pitchFamily="18" charset="0"/>
                            </a:rPr>
                            <m:t>𝐺</m:t>
                          </m:r>
                          <m:r>
                            <a:rPr lang="en-US" altLang="zh-CN" b="0" i="1" smtClean="0">
                              <a:latin typeface="Cambria Math" panose="02040503050406030204" pitchFamily="18" charset="0"/>
                            </a:rPr>
                            <m:t>)</m:t>
                          </m:r>
                        </m:e>
                      </m:func>
                      <m:r>
                        <a:rPr lang="en-US" altLang="zh-CN" b="0" i="1" smtClean="0">
                          <a:latin typeface="Cambria Math" panose="02040503050406030204" pitchFamily="18" charset="0"/>
                        </a:rPr>
                        <m:t>=</m:t>
                      </m:r>
                      <m:func>
                        <m:funcPr>
                          <m:ctrlPr>
                            <a:rPr lang="en-US" altLang="zh-CN" b="0" i="1" smtClean="0">
                              <a:latin typeface="Cambria Math" panose="02040503050406030204" pitchFamily="18" charset="0"/>
                            </a:rPr>
                          </m:ctrlPr>
                        </m:funcPr>
                        <m:fName>
                          <m:limLow>
                            <m:limLowPr>
                              <m:ctrlPr>
                                <a:rPr lang="en-US" altLang="zh-CN" b="0" i="1" smtClean="0">
                                  <a:latin typeface="Cambria Math" panose="02040503050406030204" pitchFamily="18" charset="0"/>
                                </a:rPr>
                              </m:ctrlPr>
                            </m:limLowPr>
                            <m:e>
                              <m:r>
                                <m:rPr>
                                  <m:sty m:val="p"/>
                                </m:rPr>
                                <a:rPr lang="en-US" altLang="zh-CN" b="0" i="0" smtClean="0">
                                  <a:latin typeface="Cambria Math" panose="02040503050406030204" pitchFamily="18" charset="0"/>
                                </a:rPr>
                                <m:t>max</m:t>
                              </m:r>
                            </m:e>
                            <m:lim>
                              <m:r>
                                <a:rPr lang="en-US" altLang="zh-CN" b="0" i="1" smtClean="0">
                                  <a:latin typeface="Cambria Math" panose="02040503050406030204" pitchFamily="18" charset="0"/>
                                </a:rPr>
                                <m:t>𝐷</m:t>
                              </m:r>
                            </m:lim>
                          </m:limLow>
                        </m:fName>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𝐸</m:t>
                              </m:r>
                            </m:e>
                            <m:sub>
                              <m:r>
                                <a:rPr lang="en-US" altLang="zh-CN" b="0" i="1" smtClean="0">
                                  <a:latin typeface="Cambria Math" panose="02040503050406030204" pitchFamily="18" charset="0"/>
                                </a:rPr>
                                <m:t>𝑥</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𝑟</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sub>
                          </m:sSub>
                          <m:d>
                            <m:dPr>
                              <m:begChr m:val="["/>
                              <m:endChr m:val="]"/>
                              <m:ctrlPr>
                                <a:rPr lang="en-US" altLang="zh-CN" b="0" i="1" smtClean="0">
                                  <a:latin typeface="Cambria Math" panose="02040503050406030204" pitchFamily="18" charset="0"/>
                                </a:rPr>
                              </m:ctrlPr>
                            </m:dPr>
                            <m:e>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log</m:t>
                                  </m:r>
                                </m:fName>
                                <m:e>
                                  <m:r>
                                    <a:rPr lang="en-US" altLang="zh-CN" b="0" i="1" smtClean="0">
                                      <a:latin typeface="Cambria Math" panose="02040503050406030204" pitchFamily="18" charset="0"/>
                                    </a:rPr>
                                    <m:t>𝐷</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e>
                              </m:func>
                            </m:e>
                          </m:d>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𝐸</m:t>
                              </m:r>
                            </m:e>
                            <m:sub>
                              <m:r>
                                <a:rPr lang="en-US" altLang="zh-CN" b="0" i="1" smtClean="0">
                                  <a:latin typeface="Cambria Math" panose="02040503050406030204" pitchFamily="18" charset="0"/>
                                </a:rPr>
                                <m:t>𝑧</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𝑧</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𝑧</m:t>
                                  </m:r>
                                </m:e>
                              </m:d>
                            </m:sub>
                          </m:sSub>
                          <m:d>
                            <m:dPr>
                              <m:begChr m:val="["/>
                              <m:endChr m:val="]"/>
                              <m:ctrlPr>
                                <a:rPr lang="en-US" altLang="zh-CN" b="0" i="1" smtClean="0">
                                  <a:latin typeface="Cambria Math" panose="02040503050406030204" pitchFamily="18" charset="0"/>
                                </a:rPr>
                              </m:ctrlPr>
                            </m:dPr>
                            <m:e>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log</m:t>
                                  </m:r>
                                </m:fName>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1−</m:t>
                                      </m:r>
                                      <m:r>
                                        <a:rPr lang="en-US" altLang="zh-CN" b="0" i="1" smtClean="0">
                                          <a:latin typeface="Cambria Math" panose="02040503050406030204" pitchFamily="18" charset="0"/>
                                        </a:rPr>
                                        <m:t>𝐷</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𝐺</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𝑧</m:t>
                                              </m:r>
                                            </m:e>
                                          </m:d>
                                        </m:e>
                                      </m:d>
                                    </m:e>
                                  </m:d>
                                </m:e>
                              </m:func>
                            </m:e>
                          </m:d>
                        </m:e>
                      </m:func>
                    </m:oMath>
                  </m:oMathPara>
                </a14:m>
                <a:endParaRPr lang="en-US" altLang="zh-CN" b="0" dirty="0"/>
              </a:p>
              <a:p>
                <a:r>
                  <a:rPr lang="en-US" altLang="zh-CN" dirty="0"/>
                  <a:t>For </a:t>
                </a:r>
                <a14:m>
                  <m:oMath xmlns:m="http://schemas.openxmlformats.org/officeDocument/2006/math">
                    <m:r>
                      <a:rPr lang="en-US" altLang="zh-CN" b="0" i="1" smtClean="0">
                        <a:latin typeface="Cambria Math" panose="02040503050406030204" pitchFamily="18" charset="0"/>
                      </a:rPr>
                      <m:t>𝐺</m:t>
                    </m:r>
                  </m:oMath>
                </a14:m>
                <a:endParaRPr lang="en-US" altLang="zh-CN" dirty="0"/>
              </a:p>
              <a:p>
                <a:pPr lvl="1"/>
                <a:r>
                  <a:rPr lang="en-US" altLang="zh-CN" dirty="0"/>
                  <a:t>Minimize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𝐸</m:t>
                        </m:r>
                      </m:e>
                      <m:sub>
                        <m:r>
                          <a:rPr lang="en-US" altLang="zh-CN" b="0" i="1" smtClean="0">
                            <a:latin typeface="Cambria Math" panose="02040503050406030204" pitchFamily="18" charset="0"/>
                          </a:rPr>
                          <m:t>𝑧</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𝑧</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𝑧</m:t>
                            </m:r>
                          </m:e>
                        </m:d>
                      </m:sub>
                    </m:sSub>
                    <m:d>
                      <m:dPr>
                        <m:begChr m:val="["/>
                        <m:endChr m:val="]"/>
                        <m:ctrlPr>
                          <a:rPr lang="en-US" altLang="zh-CN" b="0" i="1" smtClean="0">
                            <a:latin typeface="Cambria Math" panose="02040503050406030204" pitchFamily="18" charset="0"/>
                          </a:rPr>
                        </m:ctrlPr>
                      </m:dPr>
                      <m:e>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log</m:t>
                            </m:r>
                          </m:fName>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1−</m:t>
                                </m:r>
                                <m:r>
                                  <a:rPr lang="en-US" altLang="zh-CN" b="0" i="1" smtClean="0">
                                    <a:latin typeface="Cambria Math" panose="02040503050406030204" pitchFamily="18" charset="0"/>
                                  </a:rPr>
                                  <m:t>𝐷</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𝐺</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𝑧</m:t>
                                        </m:r>
                                      </m:e>
                                    </m:d>
                                  </m:e>
                                </m:d>
                              </m:e>
                            </m:d>
                          </m:e>
                        </m:func>
                      </m:e>
                    </m:d>
                  </m:oMath>
                </a14:m>
                <a:r>
                  <a:rPr lang="en-US" altLang="zh-CN" dirty="0"/>
                  <a:t> (maximize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𝐸</m:t>
                        </m:r>
                      </m:e>
                      <m:sub>
                        <m:r>
                          <a:rPr lang="en-US" altLang="zh-CN" b="0" i="1" smtClean="0">
                            <a:latin typeface="Cambria Math" panose="02040503050406030204" pitchFamily="18" charset="0"/>
                          </a:rPr>
                          <m:t>𝑧</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𝑧</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𝑧</m:t>
                            </m:r>
                          </m:e>
                        </m:d>
                      </m:sub>
                    </m:sSub>
                    <m:d>
                      <m:dPr>
                        <m:begChr m:val="["/>
                        <m:endChr m:val="]"/>
                        <m:ctrlPr>
                          <a:rPr lang="en-US" altLang="zh-CN" b="0" i="1" smtClean="0">
                            <a:latin typeface="Cambria Math" panose="02040503050406030204" pitchFamily="18" charset="0"/>
                          </a:rPr>
                        </m:ctrlPr>
                      </m:dPr>
                      <m:e>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log</m:t>
                            </m:r>
                          </m:fName>
                          <m:e>
                            <m:r>
                              <a:rPr lang="en-US" altLang="zh-CN" b="0" i="1" smtClean="0">
                                <a:latin typeface="Cambria Math" panose="02040503050406030204" pitchFamily="18" charset="0"/>
                              </a:rPr>
                              <m:t>𝐷</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𝐺</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𝑧</m:t>
                                    </m:r>
                                  </m:e>
                                </m:d>
                              </m:e>
                            </m:d>
                          </m:e>
                        </m:func>
                      </m:e>
                    </m:d>
                  </m:oMath>
                </a14:m>
                <a:r>
                  <a:rPr lang="en-US" altLang="zh-CN" b="0" dirty="0"/>
                  <a:t>) </a:t>
                </a:r>
                <a:r>
                  <a:rPr lang="en-US" altLang="zh-CN" dirty="0"/>
                  <a:t>to produce high probability for the generated fake data.</a:t>
                </a:r>
              </a:p>
              <a:p>
                <a:pPr marL="457200" lvl="1" indent="0">
                  <a:buNone/>
                </a:pPr>
                <a14:m>
                  <m:oMathPara xmlns:m="http://schemas.openxmlformats.org/officeDocument/2006/math">
                    <m:oMathParaPr>
                      <m:jc m:val="centerGroup"/>
                    </m:oMathParaPr>
                    <m:oMath xmlns:m="http://schemas.openxmlformats.org/officeDocument/2006/math">
                      <m:func>
                        <m:funcPr>
                          <m:ctrlPr>
                            <a:rPr lang="en-US" altLang="zh-CN" b="0" i="1" smtClean="0">
                              <a:latin typeface="Cambria Math" panose="02040503050406030204" pitchFamily="18" charset="0"/>
                            </a:rPr>
                          </m:ctrlPr>
                        </m:funcPr>
                        <m:fName>
                          <m:limLow>
                            <m:limLowPr>
                              <m:ctrlPr>
                                <a:rPr lang="en-US" altLang="zh-CN" b="0" i="1" smtClean="0">
                                  <a:latin typeface="Cambria Math" panose="02040503050406030204" pitchFamily="18" charset="0"/>
                                </a:rPr>
                              </m:ctrlPr>
                            </m:limLowPr>
                            <m:e>
                              <m:r>
                                <m:rPr>
                                  <m:sty m:val="p"/>
                                </m:rPr>
                                <a:rPr lang="en-US" altLang="zh-CN" b="0" i="0" smtClean="0">
                                  <a:latin typeface="Cambria Math" panose="02040503050406030204" pitchFamily="18" charset="0"/>
                                </a:rPr>
                                <m:t>min</m:t>
                              </m:r>
                            </m:e>
                            <m:lim>
                              <m:r>
                                <a:rPr lang="en-US" altLang="zh-CN" b="0" i="1" smtClean="0">
                                  <a:latin typeface="Cambria Math" panose="02040503050406030204" pitchFamily="18" charset="0"/>
                                </a:rPr>
                                <m:t>𝐺</m:t>
                              </m:r>
                            </m:lim>
                          </m:limLow>
                        </m:fName>
                        <m:e>
                          <m:r>
                            <a:rPr lang="en-US" altLang="zh-CN" b="0" i="1" smtClean="0">
                              <a:latin typeface="Cambria Math" panose="02040503050406030204" pitchFamily="18" charset="0"/>
                            </a:rPr>
                            <m:t>𝐿</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𝐷</m:t>
                              </m:r>
                              <m:r>
                                <a:rPr lang="en-US" altLang="zh-CN" b="0" i="1" smtClean="0">
                                  <a:latin typeface="Cambria Math" panose="02040503050406030204" pitchFamily="18" charset="0"/>
                                </a:rPr>
                                <m:t>,</m:t>
                              </m:r>
                              <m:r>
                                <a:rPr lang="en-US" altLang="zh-CN" b="0" i="1" smtClean="0">
                                  <a:latin typeface="Cambria Math" panose="02040503050406030204" pitchFamily="18" charset="0"/>
                                </a:rPr>
                                <m:t>𝐺</m:t>
                              </m:r>
                            </m:e>
                          </m:d>
                          <m:r>
                            <a:rPr lang="en-US" altLang="zh-CN" b="0" i="1" smtClean="0">
                              <a:latin typeface="Cambria Math" panose="02040503050406030204" pitchFamily="18" charset="0"/>
                            </a:rPr>
                            <m:t>=</m:t>
                          </m:r>
                          <m:func>
                            <m:funcPr>
                              <m:ctrlPr>
                                <a:rPr lang="en-US" altLang="zh-CN" b="0" i="1" smtClean="0">
                                  <a:latin typeface="Cambria Math" panose="02040503050406030204" pitchFamily="18" charset="0"/>
                                </a:rPr>
                              </m:ctrlPr>
                            </m:funcPr>
                            <m:fName>
                              <m:limLow>
                                <m:limLowPr>
                                  <m:ctrlPr>
                                    <a:rPr lang="en-US" altLang="zh-CN" b="0" i="1" smtClean="0">
                                      <a:latin typeface="Cambria Math" panose="02040503050406030204" pitchFamily="18" charset="0"/>
                                    </a:rPr>
                                  </m:ctrlPr>
                                </m:limLowPr>
                                <m:e>
                                  <m:r>
                                    <m:rPr>
                                      <m:sty m:val="p"/>
                                    </m:rPr>
                                    <a:rPr lang="en-US" altLang="zh-CN" b="0" i="0" smtClean="0">
                                      <a:latin typeface="Cambria Math" panose="02040503050406030204" pitchFamily="18" charset="0"/>
                                    </a:rPr>
                                    <m:t>min</m:t>
                                  </m:r>
                                </m:e>
                                <m:lim>
                                  <m:r>
                                    <a:rPr lang="en-US" altLang="zh-CN" b="0" i="1" smtClean="0">
                                      <a:latin typeface="Cambria Math" panose="02040503050406030204" pitchFamily="18" charset="0"/>
                                    </a:rPr>
                                    <m:t>𝐺</m:t>
                                  </m:r>
                                </m:lim>
                              </m:limLow>
                            </m:fName>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𝐸</m:t>
                                  </m:r>
                                </m:e>
                                <m:sub>
                                  <m:r>
                                    <a:rPr lang="en-US" altLang="zh-CN" b="0" i="1" smtClean="0">
                                      <a:latin typeface="Cambria Math" panose="02040503050406030204" pitchFamily="18" charset="0"/>
                                    </a:rPr>
                                    <m:t>𝑧</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𝑧</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𝑧</m:t>
                                      </m:r>
                                    </m:e>
                                  </m:d>
                                </m:sub>
                              </m:sSub>
                              <m:d>
                                <m:dPr>
                                  <m:begChr m:val="["/>
                                  <m:endChr m:val="]"/>
                                  <m:ctrlPr>
                                    <a:rPr lang="en-US" altLang="zh-CN" b="0" i="1" smtClean="0">
                                      <a:latin typeface="Cambria Math" panose="02040503050406030204" pitchFamily="18" charset="0"/>
                                    </a:rPr>
                                  </m:ctrlPr>
                                </m:dPr>
                                <m:e>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log</m:t>
                                      </m:r>
                                    </m:fName>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1−</m:t>
                                          </m:r>
                                          <m:r>
                                            <a:rPr lang="en-US" altLang="zh-CN" b="0" i="1" smtClean="0">
                                              <a:latin typeface="Cambria Math" panose="02040503050406030204" pitchFamily="18" charset="0"/>
                                            </a:rPr>
                                            <m:t>𝐷</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𝐺</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𝑧</m:t>
                                                  </m:r>
                                                </m:e>
                                              </m:d>
                                            </m:e>
                                          </m:d>
                                        </m:e>
                                      </m:d>
                                    </m:e>
                                  </m:func>
                                </m:e>
                              </m:d>
                            </m:e>
                          </m:func>
                        </m:e>
                      </m:func>
                    </m:oMath>
                  </m:oMathPara>
                </a14:m>
                <a:endParaRPr lang="en-US" altLang="zh-CN" dirty="0"/>
              </a:p>
              <a:p>
                <a:pPr marL="0" indent="0">
                  <a:buNone/>
                </a:pPr>
                <a:endParaRPr lang="en-US" altLang="zh-CN" dirty="0"/>
              </a:p>
            </p:txBody>
          </p:sp>
        </mc:Choice>
        <mc:Fallback xmlns="">
          <p:sp>
            <p:nvSpPr>
              <p:cNvPr id="3" name="内容占位符 2">
                <a:extLst>
                  <a:ext uri="{FF2B5EF4-FFF2-40B4-BE49-F238E27FC236}">
                    <a16:creationId xmlns:a16="http://schemas.microsoft.com/office/drawing/2014/main" id="{B61AA052-A9EF-4919-A20B-C5FA97FF2654}"/>
                  </a:ext>
                </a:extLst>
              </p:cNvPr>
              <p:cNvSpPr>
                <a:spLocks noGrp="1" noRot="1" noChangeAspect="1" noMove="1" noResize="1" noEditPoints="1" noAdjustHandles="1" noChangeArrowheads="1" noChangeShapeType="1" noTextEdit="1"/>
              </p:cNvSpPr>
              <p:nvPr>
                <p:ph idx="1"/>
              </p:nvPr>
            </p:nvSpPr>
            <p:spPr>
              <a:blipFill>
                <a:blip r:embed="rId3"/>
                <a:stretch>
                  <a:fillRect l="-696" t="-294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13054848"/>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2310</TotalTime>
  <Words>2277</Words>
  <Application>Microsoft Office PowerPoint</Application>
  <PresentationFormat>宽屏</PresentationFormat>
  <Paragraphs>222</Paragraphs>
  <Slides>43</Slides>
  <Notes>3</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43</vt:i4>
      </vt:variant>
    </vt:vector>
  </HeadingPairs>
  <TitlesOfParts>
    <vt:vector size="48" baseType="lpstr">
      <vt:lpstr>等线</vt:lpstr>
      <vt:lpstr>等线 Light</vt:lpstr>
      <vt:lpstr>Arial</vt:lpstr>
      <vt:lpstr>Cambria Math</vt:lpstr>
      <vt:lpstr>Office 主题​​</vt:lpstr>
      <vt:lpstr>Generative  Adversarial  Networks</vt:lpstr>
      <vt:lpstr>Overview</vt:lpstr>
      <vt:lpstr>Discriminative Models</vt:lpstr>
      <vt:lpstr>Generative models</vt:lpstr>
      <vt:lpstr>Generative Adversarial Nets (GAN)</vt:lpstr>
      <vt:lpstr>Brief Idea of GAN</vt:lpstr>
      <vt:lpstr>Brief Idea of GAN</vt:lpstr>
      <vt:lpstr>Definitions</vt:lpstr>
      <vt:lpstr>Minimax Game</vt:lpstr>
      <vt:lpstr>Global Optimality – Optimal Discriminator</vt:lpstr>
      <vt:lpstr>Interruption!</vt:lpstr>
      <vt:lpstr>Global Optimality – Optimal Generator</vt:lpstr>
      <vt:lpstr>Global Optimality – Implication</vt:lpstr>
      <vt:lpstr>Convergence of the Training Algorithm</vt:lpstr>
      <vt:lpstr>Training Algorithm</vt:lpstr>
      <vt:lpstr>Results</vt:lpstr>
      <vt:lpstr>Challenges in GAN</vt:lpstr>
      <vt:lpstr>Challenges in GAN (2)</vt:lpstr>
      <vt:lpstr>Challenges in GAN (3)</vt:lpstr>
      <vt:lpstr>Challenges in GAN (4)</vt:lpstr>
      <vt:lpstr>Wasserstein Generative Adversarial Networks (WGAN)</vt:lpstr>
      <vt:lpstr>Why WGAN?</vt:lpstr>
      <vt:lpstr>Different Distances</vt:lpstr>
      <vt:lpstr>Earth-Mover Distance</vt:lpstr>
      <vt:lpstr>Benefit of EMD – Continuity</vt:lpstr>
      <vt:lpstr>Benefit of EMD – Continuity (2)</vt:lpstr>
      <vt:lpstr>Benefit of EMD – Continuity (3)</vt:lpstr>
      <vt:lpstr>Benefit of EMD – Continuity (4)</vt:lpstr>
      <vt:lpstr>Benefit of EMD – Continuity (5)</vt:lpstr>
      <vt:lpstr>Wasserstein GAN</vt:lpstr>
      <vt:lpstr>Wasserstein GAN (2)</vt:lpstr>
      <vt:lpstr>Wasserstein GAN (3)</vt:lpstr>
      <vt:lpstr>Wasserstein GAN (4)</vt:lpstr>
      <vt:lpstr>Training Algorithm</vt:lpstr>
      <vt:lpstr>Retrospect!</vt:lpstr>
      <vt:lpstr>Facing the Challenges in GAN</vt:lpstr>
      <vt:lpstr>Facing the Challenges in GAN (2)</vt:lpstr>
      <vt:lpstr>WGAN with Gradient Penalty</vt:lpstr>
      <vt:lpstr>Inelegance in WGAN – Weight clipping </vt:lpstr>
      <vt:lpstr>Inelegance in WGAN – Weight clipping (2)</vt:lpstr>
      <vt:lpstr>Gradient Penalty</vt:lpstr>
      <vt:lpstr>Gradient Penalty (2)</vt:lpstr>
      <vt:lpstr>THANK YOU FOR LISTENING!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Generative Models</dc:title>
  <dc:creator>635615042@qq.com</dc:creator>
  <cp:lastModifiedBy>635615042@qq.com</cp:lastModifiedBy>
  <cp:revision>70</cp:revision>
  <dcterms:created xsi:type="dcterms:W3CDTF">2018-09-20T12:26:06Z</dcterms:created>
  <dcterms:modified xsi:type="dcterms:W3CDTF">2018-09-24T04:35:07Z</dcterms:modified>
</cp:coreProperties>
</file>